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01"/>
  </p:notesMasterIdLst>
  <p:sldIdLst>
    <p:sldId id="260" r:id="rId2"/>
    <p:sldId id="31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2" r:id="rId28"/>
    <p:sldId id="293" r:id="rId29"/>
    <p:sldId id="294" r:id="rId30"/>
    <p:sldId id="295" r:id="rId31"/>
    <p:sldId id="297" r:id="rId32"/>
    <p:sldId id="302" r:id="rId33"/>
    <p:sldId id="303" r:id="rId34"/>
    <p:sldId id="304" r:id="rId35"/>
    <p:sldId id="305" r:id="rId36"/>
    <p:sldId id="306" r:id="rId37"/>
    <p:sldId id="308" r:id="rId38"/>
    <p:sldId id="309" r:id="rId39"/>
    <p:sldId id="310" r:id="rId40"/>
    <p:sldId id="313" r:id="rId41"/>
    <p:sldId id="316" r:id="rId42"/>
    <p:sldId id="317" r:id="rId43"/>
    <p:sldId id="318" r:id="rId44"/>
    <p:sldId id="371" r:id="rId45"/>
    <p:sldId id="372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14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6" r:id="rId84"/>
    <p:sldId id="355" r:id="rId85"/>
    <p:sldId id="357" r:id="rId86"/>
    <p:sldId id="358" r:id="rId87"/>
    <p:sldId id="359" r:id="rId88"/>
    <p:sldId id="361" r:id="rId89"/>
    <p:sldId id="360" r:id="rId90"/>
    <p:sldId id="362" r:id="rId91"/>
    <p:sldId id="363" r:id="rId92"/>
    <p:sldId id="364" r:id="rId93"/>
    <p:sldId id="365" r:id="rId94"/>
    <p:sldId id="366" r:id="rId95"/>
    <p:sldId id="367" r:id="rId96"/>
    <p:sldId id="369" r:id="rId97"/>
    <p:sldId id="368" r:id="rId98"/>
    <p:sldId id="370" r:id="rId99"/>
    <p:sldId id="264" r:id="rId100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6BB592"/>
    <a:srgbClr val="D0A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9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BA281D-5A5A-4D93-A0AC-583EC83DE06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01A0C47-29E8-46A0-A58A-AC8DD2545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2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79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7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02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8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5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7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5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9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2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12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8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40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3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8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00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28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95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29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6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20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69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88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6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21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6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27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77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18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74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93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45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1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16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34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2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88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7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042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66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3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69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33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696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33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3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257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3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2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18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54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26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89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191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97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6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07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898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012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536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949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200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930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393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412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037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551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328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428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7469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50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820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931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17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052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1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85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1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77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097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9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95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7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4183" r="12663" b="6786"/>
          <a:stretch/>
        </p:blipFill>
        <p:spPr>
          <a:xfrm>
            <a:off x="-8238" y="-10634"/>
            <a:ext cx="9160476" cy="6880991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직사각형 3"/>
          <p:cNvSpPr/>
          <p:nvPr userDrawn="1"/>
        </p:nvSpPr>
        <p:spPr>
          <a:xfrm>
            <a:off x="-6180" y="1721708"/>
            <a:ext cx="9158418" cy="306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557329" y="2969672"/>
            <a:ext cx="4337665" cy="572599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7329" y="2664558"/>
            <a:ext cx="2891324" cy="30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타이틀을 입력하세요</a:t>
            </a:r>
          </a:p>
        </p:txBody>
      </p:sp>
      <p:sp>
        <p:nvSpPr>
          <p:cNvPr id="41" name="직사각형 40"/>
          <p:cNvSpPr/>
          <p:nvPr userDrawn="1"/>
        </p:nvSpPr>
        <p:spPr>
          <a:xfrm>
            <a:off x="449241" y="2664558"/>
            <a:ext cx="108088" cy="877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02" y="2969672"/>
            <a:ext cx="1965391" cy="5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111968" y="149290"/>
            <a:ext cx="8915400" cy="655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직사각형 1"/>
          <p:cNvSpPr/>
          <p:nvPr userDrawn="1"/>
        </p:nvSpPr>
        <p:spPr>
          <a:xfrm>
            <a:off x="111968" y="6418184"/>
            <a:ext cx="8915400" cy="2905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00913" y="744920"/>
            <a:ext cx="85375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7644373" y="6418185"/>
            <a:ext cx="138531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25" b="0" i="0" u="none" strike="noStrike" kern="1200" smtClean="0">
                <a:solidFill>
                  <a:schemeClr val="bg1"/>
                </a:solidFill>
                <a:effectLst/>
                <a:latin typeface="+mj-ea"/>
                <a:ea typeface="+mn-ea"/>
                <a:cs typeface="+mn-cs"/>
              </a:rPr>
              <a:t>경남대학교 빅데이터센터</a:t>
            </a:r>
            <a:endParaRPr lang="ko-KR" altLang="en-US" sz="825" kern="1200" dirty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08" y="149289"/>
            <a:ext cx="1019959" cy="297155"/>
          </a:xfrm>
          <a:prstGeom prst="rect">
            <a:avLst/>
          </a:prstGeom>
        </p:spPr>
      </p:pic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6" y="6415962"/>
            <a:ext cx="2057400" cy="365125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2936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111968" y="149290"/>
            <a:ext cx="8915400" cy="655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직사각형 1"/>
          <p:cNvSpPr/>
          <p:nvPr userDrawn="1"/>
        </p:nvSpPr>
        <p:spPr>
          <a:xfrm>
            <a:off x="111968" y="6418184"/>
            <a:ext cx="8915400" cy="2905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00913" y="744920"/>
            <a:ext cx="85375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33472" y="191279"/>
            <a:ext cx="5824733" cy="511655"/>
          </a:xfrm>
          <a:prstGeom prst="rect">
            <a:avLst/>
          </a:prstGeom>
        </p:spPr>
        <p:txBody>
          <a:bodyPr anchor="b"/>
          <a:lstStyle>
            <a:lvl1pPr>
              <a:defRPr sz="2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타이틀 입력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3472" y="926266"/>
            <a:ext cx="8504951" cy="5432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내용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7644373" y="6418185"/>
            <a:ext cx="138531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25" b="0" i="0" u="none" strike="noStrike" kern="1200" smtClean="0">
                <a:solidFill>
                  <a:schemeClr val="bg1"/>
                </a:solidFill>
                <a:effectLst/>
                <a:latin typeface="+mj-ea"/>
                <a:ea typeface="+mn-ea"/>
                <a:cs typeface="+mn-cs"/>
              </a:rPr>
              <a:t>경남대학교 빅데이터센터</a:t>
            </a:r>
            <a:endParaRPr lang="ko-KR" altLang="en-US" sz="825" kern="1200" dirty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08" y="149289"/>
            <a:ext cx="1019959" cy="297155"/>
          </a:xfrm>
          <a:prstGeom prst="rect">
            <a:avLst/>
          </a:prstGeom>
        </p:spPr>
      </p:pic>
      <p:sp>
        <p:nvSpPr>
          <p:cNvPr id="13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6" y="6415962"/>
            <a:ext cx="2057400" cy="365125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8626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6611" b="4437"/>
          <a:stretch/>
        </p:blipFill>
        <p:spPr>
          <a:xfrm>
            <a:off x="-7374" y="-10633"/>
            <a:ext cx="9151374" cy="6868633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7374" y="-10633"/>
            <a:ext cx="9151374" cy="6858000"/>
          </a:xfrm>
          <a:prstGeom prst="rect">
            <a:avLst/>
          </a:prstGeom>
          <a:solidFill>
            <a:srgbClr val="0020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24648" y="3130775"/>
            <a:ext cx="47532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smtClean="0">
                <a:solidFill>
                  <a:schemeClr val="bg1"/>
                </a:solidFill>
                <a:latin typeface="+mn-ea"/>
                <a:ea typeface="+mn-ea"/>
              </a:rPr>
              <a:t>Thank you</a:t>
            </a:r>
            <a:endParaRPr lang="ko-KR" altLang="en-US" sz="4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한국철강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39" y="3915605"/>
            <a:ext cx="13144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52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8343900" y="5791200"/>
            <a:ext cx="8001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6"/>
            <a:ext cx="2057400" cy="365125"/>
          </a:xfrm>
        </p:spPr>
        <p:txBody>
          <a:bodyPr/>
          <a:lstStyle>
            <a:lvl1pPr>
              <a:defRPr sz="1350"/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4759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7" r:id="rId3"/>
    <p:sldLayoutId id="2147483706" r:id="rId4"/>
    <p:sldLayoutId id="214748370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.media.daum.net/v/20180710162905818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lBgdS0Mt-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GXRjKWuLN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cQRIgHBY4c" TargetMode="Externa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lon.com/chart/index.htm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lon.com/chart/index.htm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30" y="2684998"/>
            <a:ext cx="5860724" cy="572599"/>
          </a:xfrm>
        </p:spPr>
        <p:txBody>
          <a:bodyPr/>
          <a:lstStyle/>
          <a:p>
            <a:r>
              <a:rPr lang="ko-KR" altLang="en-US" smtClean="0"/>
              <a:t>데이터 분석 실무 </a:t>
            </a:r>
            <a:r>
              <a:rPr lang="en-US" altLang="ko-KR" smtClean="0"/>
              <a:t>with </a:t>
            </a:r>
            <a:r>
              <a:rPr lang="ko-KR" altLang="en-US" smtClean="0"/>
              <a:t>파이썬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7329" y="3216646"/>
            <a:ext cx="2891324" cy="305114"/>
          </a:xfrm>
        </p:spPr>
        <p:txBody>
          <a:bodyPr/>
          <a:lstStyle/>
          <a:p>
            <a:r>
              <a:rPr lang="ko-KR" altLang="en-US" smtClean="0"/>
              <a:t>신병주</a:t>
            </a:r>
            <a:endParaRPr lang="en-US" altLang="ko-KR" smtClean="0"/>
          </a:p>
          <a:p>
            <a:r>
              <a:rPr lang="ko-KR" altLang="en-US" sz="1000" smtClean="0"/>
              <a:t>경남대학교 컴퓨터공학부 교수</a:t>
            </a:r>
            <a:endParaRPr lang="en-US" altLang="ko-KR" sz="1000" smtClean="0"/>
          </a:p>
          <a:p>
            <a:r>
              <a:rPr lang="ko-KR" altLang="en-US" sz="1000" smtClean="0"/>
              <a:t>경남대학교 빅데이터센터장</a:t>
            </a:r>
            <a:endParaRPr lang="en-US" altLang="ko-KR" sz="1000" smtClean="0"/>
          </a:p>
          <a:p>
            <a:r>
              <a:rPr lang="en-US" altLang="ko-KR" sz="1000" smtClean="0"/>
              <a:t>bjshin@kyungnam.ac.kr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38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1" y="1119191"/>
            <a:ext cx="80486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42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9" y="951107"/>
            <a:ext cx="4554071" cy="2164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9" y="3115536"/>
            <a:ext cx="4589929" cy="29515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60" y="951107"/>
            <a:ext cx="3792070" cy="5299600"/>
          </a:xfrm>
          <a:prstGeom prst="rect">
            <a:avLst/>
          </a:prstGeom>
        </p:spPr>
      </p:pic>
      <p:pic>
        <p:nvPicPr>
          <p:cNvPr id="1026" name="Picture 2" descr="이건 아니지 말입니다.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7" y="1883435"/>
            <a:ext cx="5943215" cy="3363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직사각형 8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589" y="951107"/>
            <a:ext cx="909494" cy="13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8589" y="3251357"/>
            <a:ext cx="909494" cy="216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8589" y="3115536"/>
            <a:ext cx="909494" cy="13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05948" y="1156043"/>
            <a:ext cx="251388" cy="8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20329" y="1679381"/>
            <a:ext cx="251388" cy="8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6002" y="4940164"/>
            <a:ext cx="760445" cy="69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79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6" y="874872"/>
            <a:ext cx="7642466" cy="5396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21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3668" name="Picture 4" descr="Image result for ë°ì´í°ë§ì´ëê³¼ ë¨¸ì ë¬ë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8" y="964456"/>
            <a:ext cx="8467725" cy="538641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27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3290" y="1023941"/>
            <a:ext cx="5691187" cy="215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57578" y="3200400"/>
            <a:ext cx="5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+mn-ea"/>
                <a:ea typeface="+mn-ea"/>
              </a:rPr>
              <a:t>Distributed Computing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7" y="4022047"/>
            <a:ext cx="5038725" cy="237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4" descr="Image result for hadoop spark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36" y="1019177"/>
            <a:ext cx="2810967" cy="2570027"/>
          </a:xfrm>
          <a:prstGeom prst="rect">
            <a:avLst/>
          </a:prstGeom>
          <a:noFill/>
        </p:spPr>
      </p:pic>
      <p:pic>
        <p:nvPicPr>
          <p:cNvPr id="112646" name="Picture 6" descr="Related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3681414"/>
            <a:ext cx="4000500" cy="2095027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396003" y="187475"/>
            <a:ext cx="30190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Spark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526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1618" name="Picture 2" descr="Image result for R vs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3" y="1063626"/>
            <a:ext cx="6391275" cy="2914651"/>
          </a:xfrm>
          <a:prstGeom prst="rect">
            <a:avLst/>
          </a:prstGeom>
          <a:noFill/>
        </p:spPr>
      </p:pic>
      <p:pic>
        <p:nvPicPr>
          <p:cNvPr id="111622" name="Picture 6" descr="Image result for R vs Pyth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7475" y="4001866"/>
            <a:ext cx="3948636" cy="246561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21827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Python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347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396003" y="893400"/>
            <a:ext cx="75440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문제 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-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빅데이터 인력 및 시스템 투자의 어려움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+mn-lt"/>
              <a:ea typeface="+mn-ea"/>
            </a:endParaRPr>
          </a:p>
        </p:txBody>
      </p:sp>
      <p:pic>
        <p:nvPicPr>
          <p:cNvPr id="65" name="Picture 2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57861" y="3026601"/>
            <a:ext cx="2345900" cy="3319449"/>
          </a:xfrm>
          <a:prstGeom prst="rect">
            <a:avLst/>
          </a:prstGeom>
          <a:noFill/>
        </p:spPr>
      </p:pic>
      <p:sp>
        <p:nvSpPr>
          <p:cNvPr id="68" name="타원형 설명선 67"/>
          <p:cNvSpPr/>
          <p:nvPr/>
        </p:nvSpPr>
        <p:spPr>
          <a:xfrm>
            <a:off x="6300802" y="1933577"/>
            <a:ext cx="2652699" cy="1164461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4</a:t>
            </a:r>
            <a:r>
              <a:rPr lang="ko-KR" altLang="en-US" sz="1400" b="1">
                <a:solidFill>
                  <a:schemeClr val="tx1"/>
                </a:solidFill>
              </a:rPr>
              <a:t>차산업혁명 시대를  대비해 우리 기관도인공지능</a:t>
            </a:r>
            <a:r>
              <a:rPr lang="en-US" altLang="ko-KR" sz="1400" b="1">
                <a:solidFill>
                  <a:schemeClr val="tx1"/>
                </a:solidFill>
              </a:rPr>
              <a:t>, </a:t>
            </a:r>
            <a:r>
              <a:rPr lang="ko-KR" altLang="en-US" sz="1400" b="1">
                <a:solidFill>
                  <a:schemeClr val="tx1"/>
                </a:solidFill>
              </a:rPr>
              <a:t>빅데이터 사업 기획을 해 봐</a:t>
            </a:r>
            <a:r>
              <a:rPr lang="en-US" altLang="ko-KR" sz="1400" b="1">
                <a:solidFill>
                  <a:schemeClr val="tx1"/>
                </a:solidFill>
              </a:rPr>
              <a:t>!!!</a:t>
            </a:r>
          </a:p>
        </p:txBody>
      </p:sp>
      <p:pic>
        <p:nvPicPr>
          <p:cNvPr id="71" name="Picture 4" descr="Image result for 고민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9" y="2855114"/>
            <a:ext cx="4762500" cy="3124201"/>
          </a:xfrm>
          <a:prstGeom prst="rect">
            <a:avLst/>
          </a:prstGeom>
          <a:noFill/>
        </p:spPr>
      </p:pic>
      <p:sp>
        <p:nvSpPr>
          <p:cNvPr id="81" name="구름 모양 설명선 80"/>
          <p:cNvSpPr/>
          <p:nvPr/>
        </p:nvSpPr>
        <p:spPr>
          <a:xfrm>
            <a:off x="500035" y="3140864"/>
            <a:ext cx="1000132" cy="642943"/>
          </a:xfrm>
          <a:prstGeom prst="cloudCallout">
            <a:avLst>
              <a:gd name="adj1" fmla="val 65692"/>
              <a:gd name="adj2" fmla="val 11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예산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2" name="구름 모양 설명선 81"/>
          <p:cNvSpPr/>
          <p:nvPr/>
        </p:nvSpPr>
        <p:spPr>
          <a:xfrm>
            <a:off x="1000101" y="2283608"/>
            <a:ext cx="1000132" cy="642943"/>
          </a:xfrm>
          <a:prstGeom prst="cloudCallout">
            <a:avLst>
              <a:gd name="adj1" fmla="val 50167"/>
              <a:gd name="adj2" fmla="val 116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인력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3" name="구름 모양 설명선 82"/>
          <p:cNvSpPr/>
          <p:nvPr/>
        </p:nvSpPr>
        <p:spPr>
          <a:xfrm>
            <a:off x="2143109" y="1854980"/>
            <a:ext cx="1000132" cy="642943"/>
          </a:xfrm>
          <a:prstGeom prst="cloudCallout">
            <a:avLst>
              <a:gd name="adj1" fmla="val 4453"/>
              <a:gd name="adj2" fmla="val 141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기술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4" name="구름 모양 설명선 83"/>
          <p:cNvSpPr/>
          <p:nvPr/>
        </p:nvSpPr>
        <p:spPr>
          <a:xfrm>
            <a:off x="3428993" y="2069295"/>
            <a:ext cx="1000132" cy="642943"/>
          </a:xfrm>
          <a:prstGeom prst="cloudCallout">
            <a:avLst>
              <a:gd name="adj1" fmla="val -62825"/>
              <a:gd name="adj2" fmla="val 121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성과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5" name="구름 모양 설명선 84"/>
          <p:cNvSpPr/>
          <p:nvPr/>
        </p:nvSpPr>
        <p:spPr>
          <a:xfrm>
            <a:off x="4572001" y="2569360"/>
            <a:ext cx="1000132" cy="642943"/>
          </a:xfrm>
          <a:prstGeom prst="cloudCallout">
            <a:avLst>
              <a:gd name="adj1" fmla="val -62825"/>
              <a:gd name="adj2" fmla="val 121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공간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6" name="구름 모양 설명선 85"/>
          <p:cNvSpPr/>
          <p:nvPr/>
        </p:nvSpPr>
        <p:spPr>
          <a:xfrm>
            <a:off x="119035" y="3988590"/>
            <a:ext cx="1000132" cy="642943"/>
          </a:xfrm>
          <a:prstGeom prst="cloudCallout">
            <a:avLst>
              <a:gd name="adj1" fmla="val 79978"/>
              <a:gd name="adj2" fmla="val 32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/>
              <a:t>What?</a:t>
            </a:r>
            <a:endParaRPr lang="en-US" sz="1400" b="1"/>
          </a:p>
        </p:txBody>
      </p:sp>
      <p:sp>
        <p:nvSpPr>
          <p:cNvPr id="16" name="직사각형 15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67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26725"/>
            <a:ext cx="76610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목적 달성 과정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금속 제품이 우리 손에 들어오기까지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원석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금속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금속 제품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729653" y="3533360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채굴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29653" y="6015012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제련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55927" y="47733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770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17200"/>
            <a:ext cx="70455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 달성 과정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가치를 발휘할 때까지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97220" y="3350481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156" y="6015012"/>
            <a:ext cx="1423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43579" y="4773328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84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80767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5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기존 데이터 테이블의 해독 </a:t>
              </a:r>
              <a:r>
                <a:rPr lang="ko-KR" altLang="en-US" sz="1400" b="1" spc="-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난이성</a:t>
              </a: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문제</a:t>
              </a:r>
            </a:p>
          </p:txBody>
        </p:sp>
      </p:grpSp>
      <p:grpSp>
        <p:nvGrpSpPr>
          <p:cNvPr id="8" name="그룹 2"/>
          <p:cNvGrpSpPr/>
          <p:nvPr/>
        </p:nvGrpSpPr>
        <p:grpSpPr>
          <a:xfrm>
            <a:off x="688008" y="2102645"/>
            <a:ext cx="7767987" cy="3893898"/>
            <a:chOff x="721895" y="1948638"/>
            <a:chExt cx="7767986" cy="38938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95" y="1948638"/>
              <a:ext cx="4422851" cy="3893897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 flipH="1">
              <a:off x="5324862" y="2429940"/>
              <a:ext cx="3165018" cy="204580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327347" y="1948638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A1FA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97971" y="2488070"/>
              <a:ext cx="3004888" cy="1872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시스템 운용 연수가 길수록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시스템 개선 작업</a:t>
              </a: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차세대 사업</a:t>
              </a: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을 많이 했을 수록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기존 테이블을 정리하지 않고 새로운 테이블을 만들어서 사용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데이터의 마이그레이션이 되어 있지 않으며 때로는 이 과정에서 데이터가 잘못된 컬럼에 연결되어 있음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또한 많은 컬럼의 값이 비어 있고 사용하지 않음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3359" y="2104021"/>
              <a:ext cx="2524892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비슷한 테이블이 너무 많음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5322377" y="5104160"/>
              <a:ext cx="3165018" cy="73837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5324862" y="4622857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70C0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95487" y="5162288"/>
              <a:ext cx="300488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SQL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문을 정확히 입수하기 전까지는 각각의 데이터가 어느 테이블에서 왔는지 유추하기 매우 어려움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30873" y="4704764"/>
              <a:ext cx="2524892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기존 테이블들에서 조인한 값을 특정 </a:t>
              </a:r>
              <a: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테이블에 입력함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60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인공지능과 빅데이터 대한 이해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98149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입수를 위한 담당자 미팅의 어려움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 flipH="1">
            <a:off x="5290974" y="2458819"/>
            <a:ext cx="3165019" cy="10308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5293460" y="2108758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4083" y="2516951"/>
            <a:ext cx="3004888" cy="867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특정 도메인에 대한 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이해가 필요함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큰 시스템의 경우 </a:t>
            </a:r>
            <a:r>
              <a:rPr lang="en-US" altLang="ko-KR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1~2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명의 현업으로 파악이 안될 수 있음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업무와 관련된 모든 사람의 인터뷰 필요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9471" y="2200278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현업 인터뷰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5288490" y="4035754"/>
            <a:ext cx="3165019" cy="21638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5290975" y="3685691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1599" y="4093884"/>
            <a:ext cx="3004888" cy="203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물리적으로 떨어져있는 경우 담당자 미팅이 매우 어려움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로직이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완전히 파악되지 않으면 불필요한 미팅일 수 있음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따라서 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이해가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선행되야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함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용어에 대한 정의도 필요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테이블 정보를 주기 전까지 필요한 데이터를 파악하고 요청할 수 없음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그러나 보안상의 이유로 테이블 정보를 받기 어려움</a:t>
            </a:r>
            <a:r>
              <a:rPr lang="en-US" altLang="ko-KR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96986" y="3786836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현업 미팅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1" r="1024"/>
          <a:stretch/>
        </p:blipFill>
        <p:spPr>
          <a:xfrm>
            <a:off x="693019" y="2108758"/>
            <a:ext cx="4417996" cy="409083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75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8862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4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5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기존 데이터 테이블의 해독 </a:t>
              </a:r>
              <a:r>
                <a:rPr lang="ko-KR" altLang="en-US" sz="1400" b="1" spc="-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난이성</a:t>
              </a: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문제</a:t>
              </a:r>
            </a:p>
          </p:txBody>
        </p:sp>
      </p:grpSp>
      <p:grpSp>
        <p:nvGrpSpPr>
          <p:cNvPr id="8" name="그룹 2"/>
          <p:cNvGrpSpPr/>
          <p:nvPr/>
        </p:nvGrpSpPr>
        <p:grpSpPr>
          <a:xfrm>
            <a:off x="5290977" y="2102644"/>
            <a:ext cx="3165019" cy="2305731"/>
            <a:chOff x="5324862" y="1948638"/>
            <a:chExt cx="3165019" cy="2305729"/>
          </a:xfrm>
        </p:grpSpPr>
        <p:sp>
          <p:nvSpPr>
            <p:cNvPr id="18" name="직사각형 17"/>
            <p:cNvSpPr/>
            <p:nvPr/>
          </p:nvSpPr>
          <p:spPr>
            <a:xfrm flipH="1">
              <a:off x="5324862" y="2429941"/>
              <a:ext cx="3165018" cy="182442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327347" y="1948638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A1FA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97971" y="2545821"/>
              <a:ext cx="3004888" cy="1574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현업 담당자는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로직은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완전히 이해하고 있지만 데이터베이스에 어떻게 저장되고 사용되는지 모름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반면에 전산 담당자는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로직을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모르고 유지 보수 관점에서만 데이터를 다룸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경험상 전산 담당자 중에서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로직을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아는 사람보다 현업 중에서 전산을 일부 이해하는 사람을 찾는 편이 더 도움이 됨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3358" y="2020921"/>
              <a:ext cx="2524892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현업 담당자와 전산 담당자 모두의 </a:t>
              </a:r>
              <a: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도움이 필요함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65"/>
          <a:stretch/>
        </p:blipFill>
        <p:spPr>
          <a:xfrm>
            <a:off x="732103" y="2102646"/>
            <a:ext cx="4369289" cy="4144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98149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신뢰성 문제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 flipH="1">
            <a:off x="690086" y="2458819"/>
            <a:ext cx="3717851" cy="158589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692574" y="2108758"/>
            <a:ext cx="371493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7083" y="2189410"/>
            <a:ext cx="3044031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이상 데이터 값</a:t>
            </a:r>
          </a:p>
        </p:txBody>
      </p:sp>
      <p:sp>
        <p:nvSpPr>
          <p:cNvPr id="27" name="직사각형 26"/>
          <p:cNvSpPr/>
          <p:nvPr/>
        </p:nvSpPr>
        <p:spPr>
          <a:xfrm flipH="1">
            <a:off x="687602" y="4324515"/>
            <a:ext cx="3720771" cy="192964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690086" y="4195833"/>
            <a:ext cx="371785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4601" y="4302218"/>
            <a:ext cx="3162017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결측 데이터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482" y="4630307"/>
            <a:ext cx="2526751" cy="1501484"/>
          </a:xfrm>
          <a:prstGeom prst="rect">
            <a:avLst/>
          </a:prstGeom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 bwMode="auto">
          <a:xfrm>
            <a:off x="1039336" y="2565801"/>
            <a:ext cx="2974403" cy="134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58" y="2194815"/>
            <a:ext cx="3709171" cy="177941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 flipH="1">
            <a:off x="4586713" y="4548099"/>
            <a:ext cx="3717851" cy="17060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4589200" y="4198035"/>
            <a:ext cx="371493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33710" y="4278688"/>
            <a:ext cx="3044031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사용자 부주의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627" r="3361" b="3471"/>
          <a:stretch/>
        </p:blipFill>
        <p:spPr>
          <a:xfrm>
            <a:off x="5390150" y="4650783"/>
            <a:ext cx="2070183" cy="150661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35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80767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151" dirty="0">
                  <a:gradFill>
                    <a:gsLst>
                      <a:gs pos="10833">
                        <a:prstClr val="white"/>
                      </a:gs>
                      <a:gs pos="19167">
                        <a:prstClr val="white"/>
                      </a:gs>
                    </a:gsLst>
                    <a:lin ang="5400000" scaled="0"/>
                  </a:gradFill>
                  <a:effectLst>
                    <a:outerShdw blurRad="50800" algn="ctr" rotWithShape="0">
                      <a:prstClr val="black">
                        <a:alpha val="65000"/>
                      </a:prstClr>
                    </a:outerShdw>
                  </a:effectLst>
                </a:rPr>
                <a:t>클래스 불균형 문제</a:t>
              </a:r>
              <a:endParaRPr lang="ko-KR" altLang="en-US" sz="1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 flipH="1">
            <a:off x="1042282" y="2490051"/>
            <a:ext cx="3165019" cy="576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1044768" y="2139989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15391" y="2548181"/>
            <a:ext cx="3004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데이터 클래스의 총 수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(Positive)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가 다른 데이터 클래스의 총 수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(Negative)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보다 훨씬 적은 것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0779" y="2231508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클래스 불균형 문제란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?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1042282" y="3700018"/>
            <a:ext cx="3165019" cy="100427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1044767" y="3349954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15391" y="3758144"/>
            <a:ext cx="3004888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대부분의 기계 학습 알고리즘 및 각 클래스의 인스턴스 수가 대략 같을 때 가장 잘 작동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한 클래스의 인스턴스 수가 다른 인스턴스의 인스턴스 수를 훨씬 초과하면 문제가 발생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50778" y="3441474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왜 문제가 될까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>
          <a:xfrm flipH="1">
            <a:off x="1039797" y="5318635"/>
            <a:ext cx="3165019" cy="4676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1042283" y="4968571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12905" y="5376763"/>
            <a:ext cx="30048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사기거래의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비용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&gt;&gt; 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정상적인거래의 비용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48293" y="5060091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예제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금융거래 </a:t>
            </a:r>
            <a:r>
              <a:rPr lang="ko-KR" altLang="en-US" sz="12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이상탐지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rcRect l="20730" t="27403" r="45599" b="9760"/>
          <a:stretch/>
        </p:blipFill>
        <p:spPr>
          <a:xfrm>
            <a:off x="4808739" y="2070521"/>
            <a:ext cx="3228359" cy="404180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75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84287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07675"/>
            <a:ext cx="61462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예측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125026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72" y="3907678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907679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153639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549648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549648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520190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61919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503869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60287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503869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616722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85103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85103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91799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91801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97220" y="340763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156" y="6072162"/>
            <a:ext cx="1423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52261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724931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87698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5064849" y="3640308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71677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86768" y="4830479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기술만</a:t>
            </a:r>
            <a:b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열심히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R&amp;D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40635" y="1346938"/>
            <a:ext cx="5419023" cy="5072513"/>
          </a:xfrm>
          <a:prstGeom prst="rect">
            <a:avLst/>
          </a:prstGeom>
          <a:solidFill>
            <a:srgbClr val="262626">
              <a:alpha val="69804"/>
            </a:srgb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 부분의 중요성 및 업무량에 대한 </a:t>
            </a: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</a:b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무지 또는 무시 </a:t>
            </a:r>
            <a:endParaRPr lang="en-US" altLang="ko-KR" sz="20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90000"/>
              </a:lnSpc>
              <a:buSzPct val="80000"/>
            </a:pPr>
            <a:endParaRPr lang="en-US" altLang="ko-KR" sz="20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90000"/>
              </a:lnSpc>
              <a:buSzPct val="80000"/>
            </a:pP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간단한 실험실 데이터를 이용해 </a:t>
            </a: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</a:b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Viable Product </a:t>
            </a: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 시도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82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05474" name="Picture 2" descr="Image result for data scientist vs data analy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7475" y="1090615"/>
            <a:ext cx="5016500" cy="2250167"/>
          </a:xfrm>
          <a:prstGeom prst="rect">
            <a:avLst/>
          </a:prstGeom>
          <a:noFill/>
        </p:spPr>
      </p:pic>
      <p:pic>
        <p:nvPicPr>
          <p:cNvPr id="105476" name="Picture 4" descr="Image result for data scientist vs data analys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4254" y="2700552"/>
            <a:ext cx="5403849" cy="3724063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23471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Scientist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44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99" y="1179507"/>
            <a:ext cx="8715404" cy="449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69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8151" y="1271591"/>
            <a:ext cx="82677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99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5" name="그림 4" descr="그림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53" y="896263"/>
            <a:ext cx="4918472" cy="55096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791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2" b="4012"/>
          <a:stretch/>
        </p:blipFill>
        <p:spPr>
          <a:xfrm>
            <a:off x="206889" y="1768546"/>
            <a:ext cx="3510941" cy="334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9920" y="5157038"/>
            <a:ext cx="1424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 FACEBOOK&gt;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9" y="1768546"/>
            <a:ext cx="4977584" cy="33499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909" y="5286582"/>
            <a:ext cx="497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"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단순해서 재미 없어요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"..AI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스피커 사용자 만족도 기대 이하</a:t>
            </a:r>
            <a:endParaRPr lang="en-US" altLang="ko-KR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hlinkClick r:id="rId6"/>
              </a:rPr>
              <a:t>http://v.media.daum.net/v/20180710162905818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003" y="187475"/>
            <a:ext cx="31662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현실성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92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396000" y="187475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시대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3" name="ClBgdS0Mt-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r="8929"/>
          <a:stretch/>
        </p:blipFill>
        <p:spPr>
          <a:xfrm>
            <a:off x="4946222" y="2032851"/>
            <a:ext cx="3775739" cy="31551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7501" y="1975102"/>
            <a:ext cx="425300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“1950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년대에 탄생한 인공지능은 그동안 수차례에 걸쳐 영욕을 겪었다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마법 같은 기술에 뜨거운 기대와 투자가 집중됐다가 어느 날 갑자기 썰물처럼 빠져나가는 ‘인공지능의 겨울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(AI Winter)’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반복되어온 것이다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얀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르쿤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뉴욕 대학 교수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페이스북 수석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AI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엔지니어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인공지능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(AI)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은 아직 초보적인 수준이어서 영화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터미네이터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처럼 인간을 공격하는 상황은 발생하지 않는다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라고 단언했다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프랑스 출신인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르쿤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교수는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1980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년대 말부터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컴퓨터에 인간의 두뇌를 모방한 가상 신경망을 심어 복잡한 연산을 수행토록 하는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딥러닝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(deep learning·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심층 신경망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연구에 몰두했다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그 성과가 바로 ‘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콘볼루션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신경망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(convolutional neural network)’.”</a:t>
            </a:r>
            <a:endParaRPr lang="ko-KR" altLang="en-US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36774" y="5261795"/>
            <a:ext cx="5270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&lt;</a:t>
            </a:r>
            <a:r>
              <a:rPr lang="ko-KR" altLang="en-US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출처</a:t>
            </a:r>
            <a:r>
              <a:rPr lang="en-US" altLang="ko-KR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&gt;http://www.sisain.co.kr/?mod=news&amp;act=articleView&amp;idxno=32487</a:t>
            </a:r>
            <a:endParaRPr lang="ko-KR" altLang="en-US" sz="12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6003" y="187475"/>
            <a:ext cx="31662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현실성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612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3" y="187476"/>
            <a:ext cx="66271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 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기술자의 부족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기관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&gt;&gt;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396221" y="3350481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 기술자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4931" y="6025933"/>
            <a:ext cx="205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가공자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73048" y="4773328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기술자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72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0" y="187475"/>
            <a:ext cx="76771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가공된 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kumimoji="0" lang="en-US" altLang="ko-KR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기반 데이터가 전부가 아님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7" y="1174634"/>
            <a:ext cx="7813582" cy="48758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02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187475"/>
            <a:ext cx="61831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보유 데이터를 이용한 </a:t>
            </a:r>
            <a:r>
              <a:rPr kumimoji="0" lang="ko-KR" altLang="en-US" sz="24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 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기관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&gt;&gt;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66756" y="3350481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4931" y="6025932"/>
            <a:ext cx="205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43579" y="4773328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94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2307" y="187475"/>
            <a:ext cx="6957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4 – Fast Data – IT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기술과의 접목 필요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6474" y="1543460"/>
            <a:ext cx="8091052" cy="461664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벌써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7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 전 일이다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타부서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직원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3~4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명이 수개월간 씨름하며 작업하던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엑셀파일이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 주제에 용량이 자그마치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200MB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 넘었었다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20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만행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100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열 정도되는 데이터였다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여러 소스를 활용해 수 작업을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했던거라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오류가 많았지만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어디서 오류가 있는지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결합하면 통계치가 어떻게 되는지를 알아야 했는데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당췌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몇개월을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작업해도 진전이 없었다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당시에 전혀 다른 부서에서 일하는 주니어였던 나에게 </a:t>
            </a: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SOS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왔었다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당시에 내가 엑셀 잘한다고 소문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나있었던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듯 하다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(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엑셀은 잘 못하는데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내 일도 아닌데 왜 시키나 속으로는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투덜투절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작업은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시간 걸려서 끝냈다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실제 주어진 작업 시간은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주일 이었다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내가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한거라고는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고작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 데이터를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Oracle DB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 넣어서 각종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통계함수를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사용했을 뿐이다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어이없다고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지금도 금융권에서는 현재 진행형들인 일이다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3258" y="997899"/>
            <a:ext cx="7677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전문가 역할은 기업 및 기관 내 시스템에서 일부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431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7233" y="186765"/>
            <a:ext cx="51260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4 - Fast Data 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System </a:t>
            </a: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/>
          <a:stretch/>
        </p:blipFill>
        <p:spPr>
          <a:xfrm>
            <a:off x="635492" y="1501542"/>
            <a:ext cx="7873016" cy="4501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492" y="600347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 TIBCO Software&gt;</a:t>
            </a:r>
            <a:endParaRPr lang="ko-KR" altLang="en-US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86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3" y="187475"/>
            <a:ext cx="7274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단기 대응 방안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모든 가용 자원 </a:t>
            </a:r>
            <a:r>
              <a:rPr kumimoji="0" lang="en-US" altLang="ko-KR" sz="2400" b="1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Outsourcing</a:t>
            </a:r>
            <a:endParaRPr kumimoji="0" lang="ko-KR" altLang="en-US" sz="2400" b="1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385009" y="3107111"/>
            <a:ext cx="1156086" cy="710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 전문가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7887" y="6015012"/>
            <a:ext cx="1930337" cy="525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 전문가 </a:t>
            </a:r>
            <a:endParaRPr lang="en-US" altLang="ko-KR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90307" y="4773328"/>
            <a:ext cx="2198038" cy="525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 전문가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04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6003" y="187474"/>
            <a:ext cx="56140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활용의 장벽들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72367" y="4747213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수집 및 분석을 위한 여유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97447" y="5318578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실험을 위해 현상 유지를 포기할 용기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97447" y="5890082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데이터가 말하는 결론을 따를 유연성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26009" y="2961123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내∙외부 데이터의 전사적 </a:t>
            </a:r>
            <a:r>
              <a:rPr lang="ko-KR" altLang="en-US" sz="2000" b="1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미통합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26009" y="3532627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현업의 문화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정보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조직의 장벽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4437" y="4104131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사이언티스트의 부재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26009" y="1746678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독점자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26009" y="111917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개인정보보호법 장벽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26009" y="2389619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투자 대비 수익의 불투명성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8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6"/>
            <a:ext cx="902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첨언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72" y="849126"/>
            <a:ext cx="595312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64" y="1931053"/>
            <a:ext cx="3180915" cy="2175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98" y="1940021"/>
            <a:ext cx="3091404" cy="2155150"/>
          </a:xfrm>
          <a:prstGeom prst="rect">
            <a:avLst/>
          </a:prstGeom>
        </p:spPr>
      </p:pic>
      <p:pic>
        <p:nvPicPr>
          <p:cNvPr id="2050" name="Picture 2" descr="https://ncache.ilbe.com/files/attach/new/20200922/377678/8915392403/11289991097/bfbb4cd3bc163e29e84be545dd060825_112899973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67" y="4071721"/>
            <a:ext cx="4077522" cy="23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070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902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첨언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4" y="1034430"/>
            <a:ext cx="9167892" cy="512821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99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396000" y="187480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인공지능</a:t>
            </a:r>
            <a:r>
              <a:rPr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빅데이터 시대</a:t>
            </a:r>
            <a:endParaRPr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3" name="PGXRjKWuLN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분석을 위한 준비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17299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실습 자료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직장인을 위한 데이터 분석 실무 with 파이썬 - YES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" y="828136"/>
            <a:ext cx="4357056" cy="55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11617" y="966161"/>
            <a:ext cx="445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실습자료</a:t>
            </a:r>
            <a:endParaRPr lang="en-US" altLang="ko-KR"/>
          </a:p>
          <a:p>
            <a:r>
              <a:rPr lang="en-US" altLang="ko-KR" smtClean="0"/>
              <a:t>https://github.com/Play-with-data/datasalon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524" y="1699156"/>
            <a:ext cx="5283320" cy="19871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17789" y="2286000"/>
            <a:ext cx="345055" cy="138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64083" y="3326920"/>
            <a:ext cx="598098" cy="218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50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내려받기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아나콘다</a:t>
            </a:r>
            <a:r>
              <a:rPr lang="en-US" altLang="ko-KR" sz="1800" smtClean="0"/>
              <a:t>(Anaconda)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파이썬 언어와 주요 라이브러리</a:t>
            </a:r>
            <a:r>
              <a:rPr lang="en-US" altLang="ko-KR" sz="1600" smtClean="0"/>
              <a:t>, </a:t>
            </a:r>
            <a:r>
              <a:rPr lang="ko-KR" altLang="en-US" sz="1600" smtClean="0"/>
              <a:t>파이썬을 입력하고 실행하기에 편리한 몇 가지 툴들을 패키지로 제공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다운로드 전 확인사항</a:t>
            </a: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파이썬 버전</a:t>
            </a:r>
            <a:r>
              <a:rPr lang="en-US" altLang="ko-KR" sz="1400" smtClean="0"/>
              <a:t>: </a:t>
            </a:r>
            <a:r>
              <a:rPr lang="ko-KR" altLang="en-US" sz="1400" smtClean="0"/>
              <a:t>현재 파이썬 버전 </a:t>
            </a:r>
            <a:r>
              <a:rPr lang="en-US" altLang="ko-KR" sz="1400" smtClean="0"/>
              <a:t>3.11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현재 사용 중인 운영체제의 아키텍처</a:t>
            </a:r>
            <a:endParaRPr lang="en-US" altLang="ko-KR" sz="14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다운로드</a:t>
            </a:r>
            <a:r>
              <a:rPr lang="en-US" altLang="ko-KR" sz="1600" smtClean="0"/>
              <a:t>: https://</a:t>
            </a:r>
            <a:r>
              <a:rPr lang="en-US" altLang="ko-KR" sz="1600" smtClean="0"/>
              <a:t>www.anaconda.com/download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6" y="3164542"/>
            <a:ext cx="3971707" cy="32047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85036" y="5633894"/>
            <a:ext cx="733293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8" y="1510801"/>
            <a:ext cx="4454487" cy="34636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33841" y="4623692"/>
            <a:ext cx="659618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53" y="1510801"/>
            <a:ext cx="4454487" cy="34636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49671" y="4653836"/>
            <a:ext cx="648842" cy="222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8" y="1410724"/>
            <a:ext cx="4469189" cy="34750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4867" y="3148244"/>
            <a:ext cx="1754118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158" y="1410724"/>
            <a:ext cx="4469189" cy="34750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09782" y="3484876"/>
            <a:ext cx="3794947" cy="271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94493" y="4563034"/>
            <a:ext cx="690283" cy="21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30070" y="4563033"/>
            <a:ext cx="690283" cy="21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4" y="1494885"/>
            <a:ext cx="4468483" cy="34744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716" y="2321860"/>
            <a:ext cx="408566" cy="1057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03176" y="4625787"/>
            <a:ext cx="690283" cy="242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7" y="1494884"/>
            <a:ext cx="4471399" cy="42620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17358" y="5044324"/>
            <a:ext cx="1087607" cy="253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준비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</a:t>
            </a:r>
            <a:r>
              <a:rPr lang="en-US" altLang="ko-KR" sz="1800" smtClean="0"/>
              <a:t>(Jupyter Notebook)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웹브라우저 내에서 파이썬 코드를 입력하고 실행 결과를 확인할 수 있는 툴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코드 작성 시 중간 결과를 확인할 수 있어 분석을 진행할 때 유용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실행</a:t>
            </a:r>
            <a:r>
              <a:rPr lang="en-US" altLang="ko-KR" sz="1600" smtClean="0"/>
              <a:t>: [Windows </a:t>
            </a:r>
            <a:r>
              <a:rPr lang="ko-KR" altLang="en-US" sz="1600" smtClean="0"/>
              <a:t>시작 프로그램</a:t>
            </a:r>
            <a:r>
              <a:rPr lang="en-US" altLang="ko-KR" sz="1600" smtClean="0"/>
              <a:t>]-[Anaconda3]-[Jupyter Notebook]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콘솔 창과 함께 웹 브라우저</a:t>
            </a:r>
            <a:r>
              <a:rPr lang="en-US" altLang="ko-KR" sz="1400" smtClean="0"/>
              <a:t>(localhost:8888/tree)</a:t>
            </a:r>
            <a:r>
              <a:rPr lang="ko-KR" altLang="en-US" sz="1400" smtClean="0"/>
              <a:t>를 통해 접속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웹 브라우저로는 호환성이 좋은 구글 크롬 사용 권장</a:t>
            </a:r>
            <a:endParaRPr lang="en-US" altLang="ko-KR" sz="1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" y="3230220"/>
            <a:ext cx="8931153" cy="12640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715" y="3230221"/>
            <a:ext cx="860817" cy="18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331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시작하기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노트북에서 새 파일 만들기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주피터 노트북 우측 상단의 </a:t>
            </a:r>
            <a:r>
              <a:rPr lang="en-US" altLang="ko-KR" sz="1600" smtClean="0"/>
              <a:t>[New] </a:t>
            </a:r>
            <a:r>
              <a:rPr lang="ko-KR" altLang="en-US" sz="1600" smtClean="0"/>
              <a:t>버튼 클릭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[Python 3] </a:t>
            </a:r>
            <a:r>
              <a:rPr lang="ko-KR" altLang="en-US" sz="1600" smtClean="0"/>
              <a:t>선택</a:t>
            </a: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48" y="2260481"/>
            <a:ext cx="4800600" cy="3009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1109" y="3896263"/>
            <a:ext cx="1486620" cy="278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2224" y="3469259"/>
            <a:ext cx="415506" cy="19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02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사용하기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 실행 화면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긴 회색 네모 한 칸을 셀</a:t>
            </a:r>
            <a:r>
              <a:rPr lang="en-US" altLang="ko-KR" sz="1600" smtClean="0"/>
              <a:t>(Cell)</a:t>
            </a:r>
            <a:r>
              <a:rPr lang="ko-KR" altLang="en-US" sz="1600" smtClean="0"/>
              <a:t>이라고 부르며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셀 안에 코드를 입력하고 그 셀을 실행하면 결과가 아래에 출력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 단축키 및 팁</a:t>
            </a:r>
            <a:endParaRPr lang="en-US" altLang="ko-KR" sz="18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2086241"/>
            <a:ext cx="8919714" cy="152173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00449"/>
              </p:ext>
            </p:extLst>
          </p:nvPr>
        </p:nvGraphicFramePr>
        <p:xfrm>
          <a:off x="241538" y="3982744"/>
          <a:ext cx="863504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93">
                  <a:extLst>
                    <a:ext uri="{9D8B030D-6E8A-4147-A177-3AD203B41FA5}">
                      <a16:colId xmlns:a16="http://schemas.microsoft.com/office/drawing/2014/main" val="89238155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1363983335"/>
                    </a:ext>
                  </a:extLst>
                </a:gridCol>
                <a:gridCol w="2932981">
                  <a:extLst>
                    <a:ext uri="{9D8B030D-6E8A-4147-A177-3AD203B41FA5}">
                      <a16:colId xmlns:a16="http://schemas.microsoft.com/office/drawing/2014/main" val="3283240722"/>
                    </a:ext>
                  </a:extLst>
                </a:gridCol>
                <a:gridCol w="1182841">
                  <a:extLst>
                    <a:ext uri="{9D8B030D-6E8A-4147-A177-3AD203B41FA5}">
                      <a16:colId xmlns:a16="http://schemas.microsoft.com/office/drawing/2014/main" val="316854149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160246162"/>
                    </a:ext>
                  </a:extLst>
                </a:gridCol>
                <a:gridCol w="2234241">
                  <a:extLst>
                    <a:ext uri="{9D8B030D-6E8A-4147-A177-3AD203B41FA5}">
                      <a16:colId xmlns:a16="http://schemas.microsoft.com/office/drawing/2014/main" val="3974616042"/>
                    </a:ext>
                  </a:extLst>
                </a:gridCol>
              </a:tblGrid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명령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단축키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명령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단축키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071475"/>
                  </a:ext>
                </a:extLst>
              </a:tr>
              <a:tr h="20385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코드 실행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Shift+Enter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실행</a:t>
                      </a:r>
                      <a:r>
                        <a:rPr lang="en-US" altLang="ko-KR" sz="1000" smtClean="0"/>
                        <a:t>(</a:t>
                      </a:r>
                      <a:r>
                        <a:rPr lang="ko-KR" altLang="en-US" sz="1000" smtClean="0"/>
                        <a:t>실행 후 아래 셀로 이동</a:t>
                      </a:r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추가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A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</a:t>
                      </a:r>
                      <a:r>
                        <a:rPr lang="ko-KR" altLang="en-US" sz="1000" baseline="0" smtClean="0"/>
                        <a:t> 위</a:t>
                      </a:r>
                      <a:r>
                        <a:rPr lang="en-US" altLang="ko-KR" sz="1000" baseline="0" smtClean="0"/>
                        <a:t>(above)</a:t>
                      </a:r>
                      <a:r>
                        <a:rPr lang="ko-KR" altLang="en-US" sz="1000" baseline="0" smtClean="0"/>
                        <a:t>에 셀 추가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34235"/>
                  </a:ext>
                </a:extLst>
              </a:tr>
              <a:tr h="203859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Ctrl+Enter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실행</a:t>
                      </a:r>
                      <a:r>
                        <a:rPr lang="en-US" altLang="ko-KR" sz="1000" smtClean="0"/>
                        <a:t>(</a:t>
                      </a:r>
                      <a:r>
                        <a:rPr lang="ko-KR" altLang="en-US" sz="1000" smtClean="0"/>
                        <a:t>실행 후 이동하지 않음</a:t>
                      </a:r>
                      <a:r>
                        <a:rPr lang="en-US" altLang="ko-KR" sz="1000" smtClean="0"/>
                        <a:t>)</a:t>
                      </a:r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B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 아래</a:t>
                      </a:r>
                      <a:r>
                        <a:rPr lang="en-US" altLang="ko-KR" sz="1000" smtClean="0"/>
                        <a:t>(below)</a:t>
                      </a:r>
                      <a:r>
                        <a:rPr lang="ko-KR" altLang="en-US" sz="1000" smtClean="0"/>
                        <a:t>에</a:t>
                      </a:r>
                      <a:r>
                        <a:rPr lang="ko-KR" altLang="en-US" sz="1000" baseline="0" smtClean="0"/>
                        <a:t> 셀 추가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1002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삭제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DD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삭제</a:t>
                      </a:r>
                      <a:r>
                        <a:rPr lang="en-US" altLang="ko-KR" sz="1000" smtClean="0"/>
                        <a:t>(delete)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복사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복사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331918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잘라내기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잘라내기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붙여넣기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V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복사하거나 자른 셀 붙여넣기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074802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분할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Ctrl+Shift+-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위치한 라인을 기준으로 셀 분할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병합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Shift+M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선택한 복수의 셀을 하나의 셀로 병합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874633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작업 취소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Z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셀 삭제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붙여넣기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분할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병합 등 셀 편집 작업 취소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코드 라인 보이기</a:t>
                      </a:r>
                      <a:endParaRPr lang="ko-KR" altLang="en-US" sz="10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메뉴바</a:t>
                      </a:r>
                      <a:r>
                        <a:rPr lang="en-US" altLang="ko-KR" sz="1000" smtClean="0"/>
                        <a:t>-[View]-[Toggle Line Numbers]</a:t>
                      </a:r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71703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7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파이썬 코드 입력 및 실행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셀 단위 코드 입력</a:t>
            </a:r>
            <a:r>
              <a:rPr lang="en-US" altLang="ko-KR" sz="1800" smtClean="0"/>
              <a:t>/</a:t>
            </a:r>
            <a:r>
              <a:rPr lang="ko-KR" altLang="en-US" sz="1800" smtClean="0"/>
              <a:t>실행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주피터 노트북에서 파이썬 코드 실행</a:t>
            </a:r>
            <a:r>
              <a:rPr lang="en-US" altLang="ko-KR" sz="1600" smtClean="0"/>
              <a:t>: Ctrl+Enter </a:t>
            </a:r>
            <a:r>
              <a:rPr lang="ko-KR" altLang="en-US" sz="1600" smtClean="0"/>
              <a:t>또는 재생버튼</a:t>
            </a:r>
            <a:r>
              <a:rPr lang="en-US" altLang="ko-KR" sz="1600" smtClean="0"/>
              <a:t>(           )</a:t>
            </a:r>
            <a:r>
              <a:rPr lang="ko-KR" altLang="en-US" sz="1600" smtClean="0"/>
              <a:t> 클릭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실행 결과는 셀 아래에서 바로 확인</a:t>
            </a:r>
            <a:endParaRPr lang="en-US" altLang="ko-KR" sz="16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주석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간략한 코드 설명 등 메모 작성할 때 사용하며 실행되지 않음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코드 내에서 </a:t>
            </a:r>
            <a:r>
              <a:rPr lang="en-US" altLang="ko-KR" sz="1600" smtClean="0"/>
              <a:t># </a:t>
            </a:r>
            <a:r>
              <a:rPr lang="ko-KR" altLang="en-US" sz="1600" smtClean="0"/>
              <a:t>뒤에 있는 부분은 주석으로 인식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라인 전체를 주석으로 처리할 때는 한 줄의 코드 라인을 클릭하거나 여러 줄의 코드 라인을 드래그해서 선택한 후 </a:t>
            </a:r>
            <a:r>
              <a:rPr lang="en-US" altLang="ko-KR" sz="1600" smtClean="0"/>
              <a:t>Ctrl+/</a:t>
            </a:r>
            <a:r>
              <a:rPr lang="ko-KR" altLang="en-US" sz="1600" smtClean="0"/>
              <a:t>를 입력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주석 처리된 라인을 선택 후 </a:t>
            </a:r>
            <a:r>
              <a:rPr lang="en-US" altLang="ko-KR" sz="1600" smtClean="0"/>
              <a:t>Ctrl+/</a:t>
            </a:r>
            <a:r>
              <a:rPr lang="ko-KR" altLang="en-US" sz="1600" smtClean="0"/>
              <a:t>를 재입력하면 주석 처리 해제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1" y="2177182"/>
            <a:ext cx="4303323" cy="1193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56" y="1653808"/>
            <a:ext cx="533400" cy="219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681" y="5039325"/>
            <a:ext cx="4371975" cy="13620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33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6003" y="187475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이해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23628" y="46838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Data Scientist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Data Analyst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23628" y="34384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Python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23628" y="28312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Hadoop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Spark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23628" y="22240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마이닝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머신러닝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23628" y="994247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구글신 </a:t>
            </a:r>
            <a:r>
              <a:rPr lang="en-US" altLang="ko-KR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구글철학관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23628" y="58982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인공지능의 현실성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23628" y="1609579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빅데이터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23628" y="40718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빅데이터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돈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223628" y="5292422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누구나 빅데이터 분석가가 될 수 있다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37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값 입력 및 출력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변수 및 연산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변수를 사용하여 값을 저장하고 활용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형태</a:t>
            </a:r>
            <a:r>
              <a:rPr lang="en-US" altLang="ko-KR" sz="1600" smtClean="0"/>
              <a:t>: </a:t>
            </a:r>
            <a:r>
              <a:rPr lang="ko-KR" altLang="en-US" sz="1600" smtClean="0"/>
              <a:t>변수명</a:t>
            </a:r>
            <a:r>
              <a:rPr lang="en-US" altLang="ko-KR" sz="1600" smtClean="0"/>
              <a:t>=</a:t>
            </a:r>
            <a:r>
              <a:rPr lang="ko-KR" altLang="en-US" sz="1600" smtClean="0"/>
              <a:t>값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변수명은 파이썬에서 사용 중인 명령어 사용 불가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대</a:t>
            </a:r>
            <a:r>
              <a:rPr lang="en-US" altLang="ko-KR" sz="1600" smtClean="0"/>
              <a:t>/</a:t>
            </a:r>
            <a:r>
              <a:rPr lang="ko-KR" altLang="en-US" sz="1600" smtClean="0"/>
              <a:t>소문자 구분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변수에 값 저장 및 사칙연산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/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 결과</a:t>
            </a:r>
            <a:r>
              <a:rPr lang="en-US" altLang="ko-KR" sz="1400" smtClean="0"/>
              <a:t>(</a:t>
            </a:r>
            <a:r>
              <a:rPr lang="ko-KR" altLang="en-US" sz="1400" smtClean="0"/>
              <a:t>실수</a:t>
            </a:r>
            <a:r>
              <a:rPr lang="en-US" altLang="ko-KR" sz="1400" smtClean="0"/>
              <a:t>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//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나누기의 몫</a:t>
            </a:r>
            <a:r>
              <a:rPr lang="en-US" altLang="ko-KR" sz="1400" smtClean="0"/>
              <a:t>(</a:t>
            </a:r>
            <a:r>
              <a:rPr lang="ko-KR" altLang="en-US" sz="1400" smtClean="0"/>
              <a:t>정수</a:t>
            </a:r>
            <a:r>
              <a:rPr lang="en-US" altLang="ko-KR" sz="1400" smtClean="0"/>
              <a:t>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%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나누기의 나머지</a:t>
            </a:r>
            <a:r>
              <a:rPr lang="en-US" altLang="ko-KR" sz="1400" smtClean="0"/>
              <a:t>(</a:t>
            </a:r>
            <a:r>
              <a:rPr lang="ko-KR" altLang="en-US" sz="1400" smtClean="0"/>
              <a:t>정수</a:t>
            </a:r>
            <a:r>
              <a:rPr lang="en-US" altLang="ko-KR" sz="140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7" y="2678024"/>
            <a:ext cx="4352925" cy="37147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08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값 입력 및 출력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값 출력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줄에 여러 개의 값 출력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print(a,b,c) </a:t>
            </a:r>
            <a:r>
              <a:rPr lang="ko-KR" altLang="en-US" sz="1400" smtClean="0"/>
              <a:t>형태로 변수 혹은 값을 구분하기 위해 콤마</a:t>
            </a:r>
            <a:r>
              <a:rPr lang="en-US" altLang="ko-KR" sz="1400" smtClean="0"/>
              <a:t>(,)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값 사이의 구분 기호 사용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print() </a:t>
            </a:r>
            <a:r>
              <a:rPr lang="ko-KR" altLang="en-US" sz="1400" smtClean="0"/>
              <a:t>함수의 매개변수인 </a:t>
            </a:r>
            <a:r>
              <a:rPr lang="en-US" altLang="ko-KR" sz="1400" smtClean="0"/>
              <a:t>sep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형식</a:t>
            </a:r>
            <a:r>
              <a:rPr lang="en-US" altLang="ko-KR" sz="1400" smtClean="0"/>
              <a:t>: print(a, b, sep = ‘</a:t>
            </a:r>
            <a:r>
              <a:rPr lang="ko-KR" altLang="en-US" sz="1400" smtClean="0"/>
              <a:t>구분기호</a:t>
            </a:r>
            <a:r>
              <a:rPr lang="en-US" altLang="ko-KR" sz="1400" smtClean="0"/>
              <a:t>’)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매개변수 </a:t>
            </a:r>
            <a:r>
              <a:rPr lang="en-US" altLang="ko-KR" sz="1400" smtClean="0"/>
              <a:t>sep</a:t>
            </a:r>
            <a:r>
              <a:rPr lang="ko-KR" altLang="en-US" sz="1400" smtClean="0"/>
              <a:t>의 값을 지정하지 않으면 기본값으로 띄어쓰기 한 칸 설정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66" y="2090018"/>
            <a:ext cx="4419600" cy="1228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66" y="4571461"/>
            <a:ext cx="4410075" cy="12001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887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변수는 하나의 값 혹은 다른 변수의 값을 가질 수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여러 개의 값이나 변수를 가지기 위해서는 집합으로 지정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집합의 종류에는 리스트</a:t>
            </a:r>
            <a:r>
              <a:rPr lang="en-US" altLang="ko-KR" sz="1800" smtClean="0"/>
              <a:t>(List), </a:t>
            </a:r>
            <a:r>
              <a:rPr lang="ko-KR" altLang="en-US" sz="1800" smtClean="0"/>
              <a:t>딕셔너리</a:t>
            </a:r>
            <a:r>
              <a:rPr lang="en-US" altLang="ko-KR" sz="1800" smtClean="0"/>
              <a:t>(Dictionary), </a:t>
            </a:r>
            <a:r>
              <a:rPr lang="ko-KR" altLang="en-US" sz="1800" smtClean="0"/>
              <a:t>튜플</a:t>
            </a:r>
            <a:r>
              <a:rPr lang="en-US" altLang="ko-KR" sz="1800" smtClean="0"/>
              <a:t>(Tuple) </a:t>
            </a:r>
            <a:r>
              <a:rPr lang="ko-KR" altLang="en-US" sz="1800" smtClean="0"/>
              <a:t>등이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</a:t>
            </a:r>
            <a:r>
              <a:rPr lang="en-US" altLang="ko-KR" sz="1800" smtClean="0"/>
              <a:t> 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여러 개의 변수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값을 묶어서 집합으로 관리하는 자료 형태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리스트명 </a:t>
            </a:r>
            <a:r>
              <a:rPr lang="en-US" altLang="ko-KR" sz="1600" smtClean="0"/>
              <a:t>= [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1,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2,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3, …]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리스트로 정의된 변수의 이름을 사용하면 리스트 내 모든 원소 지정 가능</a:t>
            </a:r>
            <a:endParaRPr lang="en-US" altLang="ko-KR" sz="14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22" y="3418126"/>
            <a:ext cx="6496050" cy="14192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82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 내에서 하나의 원소를 선택할 때는 인덱스를 이용하여 몇 번째 원소인지를 지정해서 선택 가능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r>
              <a:rPr lang="en-US" altLang="ko-KR" sz="1800" smtClean="0"/>
              <a:t>: </a:t>
            </a:r>
            <a:r>
              <a:rPr lang="ko-KR" altLang="en-US" sz="1800" smtClean="0"/>
              <a:t>리스트변수이름</a:t>
            </a:r>
            <a:r>
              <a:rPr lang="en-US" altLang="ko-KR" sz="1800" smtClean="0"/>
              <a:t>[</a:t>
            </a:r>
            <a:r>
              <a:rPr lang="ko-KR" altLang="en-US" sz="1800" smtClean="0"/>
              <a:t>인덱스 번호</a:t>
            </a:r>
            <a:r>
              <a:rPr lang="en-US" altLang="ko-KR" sz="1800" smtClean="0"/>
              <a:t>]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리스트의 첫 번째 원소에 해당하는 인덱스 번호는 </a:t>
            </a:r>
            <a:r>
              <a:rPr lang="en-US" altLang="ko-KR" sz="1800" smtClean="0"/>
              <a:t>0</a:t>
            </a:r>
            <a:r>
              <a:rPr lang="ko-KR" altLang="en-US" sz="1800" smtClean="0"/>
              <a:t>이며 순서대로 </a:t>
            </a:r>
            <a:r>
              <a:rPr lang="en-US" altLang="ko-KR" sz="1800" smtClean="0"/>
              <a:t>1</a:t>
            </a:r>
            <a:r>
              <a:rPr lang="ko-KR" altLang="en-US" sz="1800" smtClean="0"/>
              <a:t>씩 증가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리스트의 마지막 원소를 기준으로 인덱스 번호 표현 가능</a:t>
            </a:r>
            <a:r>
              <a:rPr lang="en-US" altLang="ko-KR" sz="1800" smtClean="0"/>
              <a:t>(</a:t>
            </a:r>
            <a:r>
              <a:rPr lang="ko-KR" altLang="en-US" sz="1800" smtClean="0"/>
              <a:t>마지막 원소가 </a:t>
            </a:r>
            <a:r>
              <a:rPr lang="en-US" altLang="ko-KR" sz="1800" smtClean="0"/>
              <a:t>-1</a:t>
            </a:r>
            <a:r>
              <a:rPr lang="ko-KR" altLang="en-US" sz="1800" smtClean="0"/>
              <a:t>이며</a:t>
            </a:r>
            <a:r>
              <a:rPr lang="en-US" altLang="ko-KR" sz="1800" smtClean="0"/>
              <a:t>, </a:t>
            </a:r>
            <a:r>
              <a:rPr lang="ko-KR" altLang="en-US" sz="1800" smtClean="0"/>
              <a:t>역순으로 </a:t>
            </a:r>
            <a:r>
              <a:rPr lang="en-US" altLang="ko-KR" sz="1800" smtClean="0"/>
              <a:t>-1</a:t>
            </a:r>
            <a:r>
              <a:rPr lang="ko-KR" altLang="en-US" sz="1800" smtClean="0"/>
              <a:t>씩 증가</a:t>
            </a:r>
            <a:r>
              <a:rPr lang="en-US" altLang="ko-KR" sz="1800" smtClean="0"/>
              <a:t>)</a:t>
            </a: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19" y="3052493"/>
            <a:ext cx="5505450" cy="15811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7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슬라이싱</a:t>
            </a:r>
            <a:r>
              <a:rPr lang="en-US" altLang="ko-KR" sz="1800" smtClean="0"/>
              <a:t>(Slicing)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리스트에서 여러 원소를 구간으로 선택할 경우 활용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리스트변수이름</a:t>
            </a:r>
            <a:r>
              <a:rPr lang="en-US" altLang="ko-KR" sz="1600" smtClean="0"/>
              <a:t>[</a:t>
            </a:r>
            <a:r>
              <a:rPr lang="ko-KR" altLang="en-US" sz="1600" smtClean="0"/>
              <a:t>시작 인덱스 번호</a:t>
            </a:r>
            <a:r>
              <a:rPr lang="en-US" altLang="ko-KR" sz="1600"/>
              <a:t> </a:t>
            </a:r>
            <a:r>
              <a:rPr lang="en-US" altLang="ko-KR" sz="1600" smtClean="0"/>
              <a:t>: </a:t>
            </a:r>
            <a:r>
              <a:rPr lang="ko-KR" altLang="en-US" sz="1600" smtClean="0"/>
              <a:t>마지막 인덱스 번호</a:t>
            </a:r>
            <a:r>
              <a:rPr lang="en-US" altLang="ko-KR" sz="1600" smtClean="0"/>
              <a:t>]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주의</a:t>
            </a:r>
            <a:r>
              <a:rPr lang="en-US" altLang="ko-KR" sz="1600" smtClean="0"/>
              <a:t>: </a:t>
            </a:r>
            <a:r>
              <a:rPr lang="ko-KR" altLang="en-US" sz="1600" smtClean="0"/>
              <a:t>콜론</a:t>
            </a:r>
            <a:r>
              <a:rPr lang="en-US" altLang="ko-KR" sz="1600" smtClean="0"/>
              <a:t>(</a:t>
            </a:r>
            <a:r>
              <a:rPr lang="en-US" altLang="ko-KR" sz="1600" smtClean="0">
                <a:sym typeface="Wingdings" panose="05000000000000000000" pitchFamily="2" charset="2"/>
              </a:rPr>
              <a:t>:) </a:t>
            </a:r>
            <a:r>
              <a:rPr lang="ko-KR" altLang="en-US" sz="1600" smtClean="0">
                <a:sym typeface="Wingdings" panose="05000000000000000000" pitchFamily="2" charset="2"/>
              </a:rPr>
              <a:t>뒷부분에 적히는 인덱스 번호는 포함하지 않고 바로 앞의 인덱스 번호까지만 포함</a:t>
            </a:r>
            <a:endParaRPr lang="en-US" altLang="ko-KR" sz="1600" smtClean="0">
              <a:sym typeface="Wingdings" panose="05000000000000000000" pitchFamily="2" charset="2"/>
            </a:endParaRP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>
                <a:sym typeface="Wingdings" panose="05000000000000000000" pitchFamily="2" charset="2"/>
              </a:rPr>
              <a:t>인덱스 번호는 왼쪽부터 셀 수 있고</a:t>
            </a:r>
            <a:r>
              <a:rPr lang="en-US" altLang="ko-KR" sz="1600" smtClean="0">
                <a:sym typeface="Wingdings" panose="05000000000000000000" pitchFamily="2" charset="2"/>
              </a:rPr>
              <a:t>, </a:t>
            </a:r>
            <a:r>
              <a:rPr lang="ko-KR" altLang="en-US" sz="1600" smtClean="0">
                <a:sym typeface="Wingdings" panose="05000000000000000000" pitchFamily="2" charset="2"/>
              </a:rPr>
              <a:t>오른쪽부터도 셀 수 있음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45" y="3063993"/>
            <a:ext cx="4962525" cy="1885950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6337270" y="3780289"/>
            <a:ext cx="2280519" cy="508958"/>
          </a:xfrm>
          <a:prstGeom prst="borderCallout1">
            <a:avLst>
              <a:gd name="adj1" fmla="val 3496"/>
              <a:gd name="adj2" fmla="val 927"/>
              <a:gd name="adj3" fmla="val 65042"/>
              <a:gd name="adj4" fmla="val -106993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리스트 </a:t>
            </a:r>
            <a:r>
              <a:rPr lang="en-US" altLang="ko-KR" sz="1000"/>
              <a:t>k</a:t>
            </a:r>
            <a:r>
              <a:rPr lang="ko-KR" altLang="en-US" sz="1000"/>
              <a:t>의 인덱스 번호 </a:t>
            </a:r>
            <a:r>
              <a:rPr lang="en-US" altLang="ko-KR" sz="1000"/>
              <a:t>3</a:t>
            </a:r>
            <a:r>
              <a:rPr lang="ko-KR" altLang="en-US" sz="1000"/>
              <a:t>번 직전</a:t>
            </a:r>
            <a:r>
              <a:rPr lang="en-US" altLang="ko-KR" sz="1000"/>
              <a:t>(</a:t>
            </a:r>
            <a:r>
              <a:rPr lang="ko-KR" altLang="en-US" sz="1000"/>
              <a:t>인덱스 번호 </a:t>
            </a:r>
            <a:r>
              <a:rPr lang="en-US" altLang="ko-KR" sz="1000"/>
              <a:t>2)</a:t>
            </a:r>
            <a:r>
              <a:rPr lang="ko-KR" altLang="en-US" sz="1000"/>
              <a:t>까지만</a:t>
            </a:r>
            <a:r>
              <a:rPr lang="en-US" altLang="ko-KR" sz="1000"/>
              <a:t> </a:t>
            </a:r>
            <a:r>
              <a:rPr lang="ko-KR" altLang="en-US" sz="1000"/>
              <a:t>선택해서 화면 출력</a:t>
            </a:r>
          </a:p>
        </p:txBody>
      </p:sp>
      <p:sp>
        <p:nvSpPr>
          <p:cNvPr id="8" name="설명선 1 7"/>
          <p:cNvSpPr/>
          <p:nvPr/>
        </p:nvSpPr>
        <p:spPr>
          <a:xfrm>
            <a:off x="6337269" y="4365115"/>
            <a:ext cx="2280519" cy="769621"/>
          </a:xfrm>
          <a:prstGeom prst="borderCallout1">
            <a:avLst>
              <a:gd name="adj1" fmla="val 3496"/>
              <a:gd name="adj2" fmla="val 927"/>
              <a:gd name="adj3" fmla="val -16314"/>
              <a:gd name="adj4" fmla="val -100184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리스트 </a:t>
            </a:r>
            <a:r>
              <a:rPr lang="en-US" altLang="ko-KR" sz="1000" smtClean="0">
                <a:solidFill>
                  <a:schemeClr val="tx1"/>
                </a:solidFill>
              </a:rPr>
              <a:t>k</a:t>
            </a:r>
            <a:r>
              <a:rPr lang="ko-KR" altLang="en-US" sz="1000" smtClean="0">
                <a:solidFill>
                  <a:schemeClr val="tx1"/>
                </a:solidFill>
              </a:rPr>
              <a:t>의 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-4(</a:t>
            </a:r>
            <a:r>
              <a:rPr lang="ko-KR" altLang="en-US" sz="1000" smtClean="0">
                <a:solidFill>
                  <a:schemeClr val="tx1"/>
                </a:solidFill>
              </a:rPr>
              <a:t>오른쪽 끝에서부터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번째 자리의 원소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부터 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-2 </a:t>
            </a:r>
            <a:r>
              <a:rPr lang="ko-KR" altLang="en-US" sz="1000" smtClean="0">
                <a:solidFill>
                  <a:schemeClr val="tx1"/>
                </a:solidFill>
              </a:rPr>
              <a:t>직전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-3)</a:t>
            </a:r>
            <a:r>
              <a:rPr lang="ko-KR" altLang="en-US" sz="1000" smtClean="0">
                <a:solidFill>
                  <a:schemeClr val="tx1"/>
                </a:solidFill>
              </a:rPr>
              <a:t>까지만 선택해서 화면 출력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70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병합</a:t>
            </a:r>
            <a:r>
              <a:rPr lang="en-US" altLang="ko-KR" sz="1800" smtClean="0"/>
              <a:t>(Merge)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두 개 이상의 리스트를 합쳐서 하나의 리스트로 만들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방법 </a:t>
            </a:r>
            <a:r>
              <a:rPr lang="en-US" altLang="ko-KR" sz="1600" smtClean="0"/>
              <a:t>1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형식</a:t>
            </a:r>
            <a:r>
              <a:rPr lang="en-US" altLang="ko-KR" sz="1400" smtClean="0"/>
              <a:t>: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A +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B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</a:t>
            </a:r>
            <a:r>
              <a:rPr lang="en-US" altLang="ko-KR" sz="1400" smtClean="0"/>
              <a:t>A</a:t>
            </a:r>
            <a:r>
              <a:rPr lang="ko-KR" altLang="en-US" sz="1400" smtClean="0"/>
              <a:t>의 원소 이후에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의 원소가 차례대로 나열된 리스트 생성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 순서에 따라 결과가 달라짐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/>
              <a:t>방법 </a:t>
            </a:r>
            <a:r>
              <a:rPr lang="en-US" altLang="ko-KR" sz="1600" smtClean="0"/>
              <a:t>2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/>
              <a:t>형식</a:t>
            </a:r>
            <a:r>
              <a:rPr lang="en-US" altLang="ko-KR" sz="1400"/>
              <a:t>: </a:t>
            </a:r>
            <a:r>
              <a:rPr lang="ko-KR" altLang="en-US" sz="1400"/>
              <a:t>리스트</a:t>
            </a:r>
            <a:r>
              <a:rPr lang="en-US" altLang="ko-KR" sz="1400" smtClean="0"/>
              <a:t>A.append(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B )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/>
              <a:t>리스트</a:t>
            </a:r>
            <a:r>
              <a:rPr lang="en-US" altLang="ko-KR" sz="1400"/>
              <a:t>A</a:t>
            </a:r>
            <a:r>
              <a:rPr lang="ko-KR" altLang="en-US" sz="1400"/>
              <a:t>의 </a:t>
            </a:r>
            <a:r>
              <a:rPr lang="ko-KR" altLang="en-US" sz="1400" smtClean="0"/>
              <a:t>우측 끝 원소 자리에 리스트</a:t>
            </a:r>
            <a:r>
              <a:rPr lang="en-US" altLang="ko-KR" sz="1400" smtClean="0"/>
              <a:t>B </a:t>
            </a:r>
            <a:r>
              <a:rPr lang="ko-KR" altLang="en-US" sz="1400" smtClean="0"/>
              <a:t>전체를 마지막 원소로 추가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</a:t>
            </a:r>
            <a:r>
              <a:rPr lang="en-US" altLang="ko-KR" sz="1400" smtClean="0"/>
              <a:t>A </a:t>
            </a:r>
            <a:r>
              <a:rPr lang="ko-KR" altLang="en-US" sz="1400" smtClean="0"/>
              <a:t>내에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가 하나의 원소로 들어가게 되며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A</a:t>
            </a:r>
            <a:r>
              <a:rPr lang="ko-KR" altLang="en-US" sz="1400" smtClean="0"/>
              <a:t>의 오른쪽 끝 원소인 리스트</a:t>
            </a:r>
            <a:r>
              <a:rPr lang="en-US" altLang="ko-KR" sz="1400" smtClean="0"/>
              <a:t>A[-1]</a:t>
            </a:r>
            <a:r>
              <a:rPr lang="ko-KR" altLang="en-US" sz="1400" smtClean="0"/>
              <a:t>은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가 됨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00" y="2669516"/>
            <a:ext cx="3656261" cy="1681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54" y="5160667"/>
            <a:ext cx="5313869" cy="119760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6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반복문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동일한 코드를 여러 번 반복해서 실행</a:t>
            </a:r>
            <a:endParaRPr lang="en-US" altLang="ko-KR" sz="18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19" y="1597059"/>
            <a:ext cx="4391025" cy="2352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439044" y="2264438"/>
            <a:ext cx="2280519" cy="508958"/>
          </a:xfrm>
          <a:prstGeom prst="borderCallout1">
            <a:avLst>
              <a:gd name="adj1" fmla="val 3496"/>
              <a:gd name="adj2" fmla="val 927"/>
              <a:gd name="adj3" fmla="val 31144"/>
              <a:gd name="adj4" fmla="val -124772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fruits </a:t>
            </a:r>
            <a:r>
              <a:rPr lang="ko-KR" altLang="en-US" sz="1000" smtClean="0"/>
              <a:t>리스트에서 원소를 순서대로 한나씩 꺼내어 </a:t>
            </a:r>
            <a:r>
              <a:rPr lang="en-US" altLang="ko-KR" sz="1000" smtClean="0"/>
              <a:t>fruit </a:t>
            </a:r>
            <a:r>
              <a:rPr lang="ko-KR" altLang="en-US" sz="1000" smtClean="0"/>
              <a:t>변수에 저장</a:t>
            </a:r>
            <a:endParaRPr lang="ko-KR" altLang="en-US" sz="100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55941" y="2613805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설명선 1 9"/>
          <p:cNvSpPr/>
          <p:nvPr/>
        </p:nvSpPr>
        <p:spPr>
          <a:xfrm>
            <a:off x="1620056" y="4503137"/>
            <a:ext cx="2280519" cy="769621"/>
          </a:xfrm>
          <a:prstGeom prst="borderCallout1">
            <a:avLst>
              <a:gd name="adj1" fmla="val 3496"/>
              <a:gd name="adj2" fmla="val 927"/>
              <a:gd name="adj3" fmla="val -244108"/>
              <a:gd name="adj4" fmla="val -13787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반복문을 사용할 때는 들여쓰기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탭 또는 공백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칸으로 띄어스기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를 사용해야 하며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들여쓰기가 사용되지 않은 곳부터는 반복이 일어나지 않음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58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문자로 이뤄진 자료의 형태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문자열을 나타내려면 시작과 끝부분에 작은따옴표</a:t>
            </a:r>
            <a:r>
              <a:rPr lang="en-US" altLang="ko-KR" sz="1800" smtClean="0"/>
              <a:t>(‘ ’) </a:t>
            </a:r>
            <a:r>
              <a:rPr lang="ko-KR" altLang="en-US" sz="1800" smtClean="0"/>
              <a:t>혹은 큰따옴표</a:t>
            </a:r>
            <a:r>
              <a:rPr lang="en-US" altLang="ko-KR" sz="1800" smtClean="0"/>
              <a:t>(“ “)</a:t>
            </a:r>
            <a:r>
              <a:rPr lang="ko-KR" altLang="en-US" sz="1800" smtClean="0"/>
              <a:t>를</a:t>
            </a:r>
            <a:r>
              <a:rPr lang="en-US" altLang="ko-KR" sz="1800" smtClean="0"/>
              <a:t> </a:t>
            </a:r>
            <a:r>
              <a:rPr lang="ko-KR" altLang="en-US" sz="1800" smtClean="0"/>
              <a:t>붙여야 함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입출력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합치기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두 개 이상의 문자열 </a:t>
            </a:r>
            <a:r>
              <a:rPr lang="en-US" altLang="ko-KR" sz="1600" smtClean="0"/>
              <a:t>+ </a:t>
            </a:r>
            <a:r>
              <a:rPr lang="ko-KR" altLang="en-US" sz="1600" smtClean="0"/>
              <a:t>기호를 사용해 문자열을 합침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왼쪽 문자열부터 순서대로 합쳐지므로 순서를 구분해서 입력해야 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문자열</a:t>
            </a:r>
            <a:r>
              <a:rPr lang="en-US" altLang="ko-KR" sz="1600" smtClean="0"/>
              <a:t>1 + </a:t>
            </a:r>
            <a:r>
              <a:rPr lang="ko-KR" altLang="en-US" sz="1600" smtClean="0"/>
              <a:t>문자열</a:t>
            </a:r>
            <a:r>
              <a:rPr lang="en-US" altLang="ko-KR" sz="1600" smtClean="0"/>
              <a:t>2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6" y="2416295"/>
            <a:ext cx="4183452" cy="12914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9" y="4750367"/>
            <a:ext cx="4183452" cy="16279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698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반복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곱하기</a:t>
            </a:r>
            <a:r>
              <a:rPr lang="en-US" altLang="ko-KR" sz="1600" smtClean="0"/>
              <a:t>(*)</a:t>
            </a:r>
            <a:r>
              <a:rPr lang="ko-KR" altLang="en-US" sz="1600" smtClean="0"/>
              <a:t>를</a:t>
            </a:r>
            <a:r>
              <a:rPr lang="en-US" altLang="ko-KR" sz="1600" smtClean="0"/>
              <a:t> </a:t>
            </a:r>
            <a:r>
              <a:rPr lang="ko-KR" altLang="en-US" sz="1600" smtClean="0"/>
              <a:t>활용해 문자열을 여러 번 더해서 반복된 문자열 생성</a:t>
            </a:r>
            <a:endParaRPr lang="en-US" altLang="ko-KR" sz="16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포매팅</a:t>
            </a:r>
            <a:r>
              <a:rPr lang="en-US" altLang="ko-KR" sz="1800" smtClean="0"/>
              <a:t>(Formatting)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문자열을 고정된 하나의 값으로 사용하지 않고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변수를 활용해 변수의 값에 따라 문자열이 변하도록 만들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“</a:t>
            </a:r>
            <a:r>
              <a:rPr lang="ko-KR" altLang="en-US" sz="1600" smtClean="0"/>
              <a:t>문자열 </a:t>
            </a:r>
            <a:r>
              <a:rPr lang="en-US" altLang="ko-KR" sz="1600" smtClean="0"/>
              <a:t>{ }”.format( </a:t>
            </a:r>
            <a:r>
              <a:rPr lang="ko-KR" altLang="en-US" sz="1600" smtClean="0"/>
              <a:t>변수 </a:t>
            </a:r>
            <a:r>
              <a:rPr lang="en-US" altLang="ko-KR" sz="1600" smtClean="0"/>
              <a:t>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변수를 여러 개 사용할 경우 순서에 맞춰 차례대로 변수를 입력하면 됨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74" y="1902567"/>
            <a:ext cx="4391025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01" y="4514132"/>
            <a:ext cx="4371975" cy="18669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013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인덱스</a:t>
            </a:r>
            <a:r>
              <a:rPr lang="en-US" altLang="ko-KR" sz="1800" smtClean="0"/>
              <a:t>, </a:t>
            </a:r>
            <a:r>
              <a:rPr lang="ko-KR" altLang="en-US" sz="1800" smtClean="0"/>
              <a:t>슬라이싱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중 일부 문자만 선택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리스트에서 사용했던 인덱스 번호와 슬라이싱을 문자열에서도 동일하게 사용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공백이나 문장 부호 등도 하나의 글자로 인식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12" y="2471737"/>
            <a:ext cx="4381500" cy="28289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777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êµ¬ê¸ì 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9" y="858463"/>
            <a:ext cx="8172449" cy="544612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구글신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구글철학관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28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처리 함수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시작과 끝부분의 공백을 제거하거나 글자 변경</a:t>
            </a:r>
            <a:r>
              <a:rPr lang="en-US" altLang="ko-KR" sz="1600" smtClean="0"/>
              <a:t>, </a:t>
            </a:r>
            <a:r>
              <a:rPr lang="ko-KR" altLang="en-US" sz="1600" smtClean="0"/>
              <a:t>나누기 등이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웹 크롤링을 통해 데이터를 수집했거나 텍스트 분석을 진행할 경우에는 데이터 분석이 용이하도록 문자열 전처리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처리 함수 활용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5" y="2674009"/>
            <a:ext cx="4381500" cy="2838450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5779337" y="3308441"/>
            <a:ext cx="2280519" cy="573827"/>
          </a:xfrm>
          <a:prstGeom prst="borderCallout1">
            <a:avLst>
              <a:gd name="adj1" fmla="val 3496"/>
              <a:gd name="adj2" fmla="val 927"/>
              <a:gd name="adj3" fmla="val 64925"/>
              <a:gd name="adj4" fmla="val -143306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t1 </a:t>
            </a:r>
            <a:r>
              <a:rPr lang="ko-KR" altLang="en-US" sz="1000" smtClean="0"/>
              <a:t>문자열의 시작과 끝부분에 있는 공백문자</a:t>
            </a:r>
            <a:r>
              <a:rPr lang="en-US" altLang="ko-KR" sz="1000" smtClean="0"/>
              <a:t>(</a:t>
            </a:r>
            <a:r>
              <a:rPr lang="ko-KR" altLang="en-US" sz="1000" smtClean="0"/>
              <a:t>띄어쓰기</a:t>
            </a:r>
            <a:r>
              <a:rPr lang="en-US" altLang="ko-KR" sz="1000" smtClean="0"/>
              <a:t>, </a:t>
            </a:r>
            <a:r>
              <a:rPr lang="ko-KR" altLang="en-US" sz="1000" smtClean="0"/>
              <a:t>줄 바꿈</a:t>
            </a:r>
            <a:r>
              <a:rPr lang="en-US" altLang="ko-KR" sz="1000" smtClean="0"/>
              <a:t>, </a:t>
            </a:r>
            <a:r>
              <a:rPr lang="ko-KR" altLang="en-US" sz="1000" smtClean="0"/>
              <a:t>들여쓰기 등</a:t>
            </a:r>
            <a:r>
              <a:rPr lang="en-US" altLang="ko-KR" sz="1000" smtClean="0"/>
              <a:t>)</a:t>
            </a:r>
            <a:r>
              <a:rPr lang="ko-KR" altLang="en-US" sz="1000" smtClean="0"/>
              <a:t>을 모두 없앤 뒤 변수 </a:t>
            </a:r>
            <a:r>
              <a:rPr lang="en-US" altLang="ko-KR" sz="1000" smtClean="0"/>
              <a:t>t2</a:t>
            </a:r>
            <a:r>
              <a:rPr lang="ko-KR" altLang="en-US" sz="1000" smtClean="0"/>
              <a:t>에 저장</a:t>
            </a:r>
            <a:endParaRPr lang="ko-KR" altLang="en-US" sz="1000"/>
          </a:p>
        </p:txBody>
      </p:sp>
      <p:sp>
        <p:nvSpPr>
          <p:cNvPr id="7" name="설명선 1 6"/>
          <p:cNvSpPr/>
          <p:nvPr/>
        </p:nvSpPr>
        <p:spPr>
          <a:xfrm>
            <a:off x="5779337" y="3974665"/>
            <a:ext cx="2280519" cy="573827"/>
          </a:xfrm>
          <a:prstGeom prst="borderCallout1">
            <a:avLst>
              <a:gd name="adj1" fmla="val 3496"/>
              <a:gd name="adj2" fmla="val 927"/>
              <a:gd name="adj3" fmla="val 3289"/>
              <a:gd name="adj4" fmla="val -110775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t2</a:t>
            </a:r>
            <a:r>
              <a:rPr lang="ko-KR" altLang="en-US" sz="1000" smtClean="0">
                <a:solidFill>
                  <a:schemeClr val="tx1"/>
                </a:solidFill>
              </a:rPr>
              <a:t>에 있는 </a:t>
            </a:r>
            <a:r>
              <a:rPr lang="en-US" altLang="ko-KR" sz="1000" smtClean="0">
                <a:solidFill>
                  <a:schemeClr val="tx1"/>
                </a:solidFill>
              </a:rPr>
              <a:t>‘hp’</a:t>
            </a:r>
            <a:r>
              <a:rPr lang="ko-KR" altLang="en-US" sz="1000" smtClean="0">
                <a:solidFill>
                  <a:schemeClr val="tx1"/>
                </a:solidFill>
              </a:rPr>
              <a:t>라는 문자를 모두 </a:t>
            </a:r>
            <a:r>
              <a:rPr lang="en-US" altLang="ko-KR" sz="1000" smtClean="0">
                <a:solidFill>
                  <a:schemeClr val="tx1"/>
                </a:solidFill>
              </a:rPr>
              <a:t>‘ ‘</a:t>
            </a:r>
            <a:r>
              <a:rPr lang="ko-KR" altLang="en-US" sz="1000" smtClean="0">
                <a:solidFill>
                  <a:schemeClr val="tx1"/>
                </a:solidFill>
              </a:rPr>
              <a:t>로</a:t>
            </a:r>
            <a:r>
              <a:rPr lang="en-US" altLang="ko-KR" sz="1000" smtClean="0">
                <a:solidFill>
                  <a:schemeClr val="tx1"/>
                </a:solidFill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</a:rPr>
              <a:t>변경하여 변수 </a:t>
            </a:r>
            <a:r>
              <a:rPr lang="en-US" altLang="ko-KR" sz="1000" smtClean="0">
                <a:solidFill>
                  <a:schemeClr val="tx1"/>
                </a:solidFill>
              </a:rPr>
              <a:t>t3</a:t>
            </a:r>
            <a:r>
              <a:rPr lang="ko-KR" altLang="en-US" sz="1000" smtClean="0">
                <a:solidFill>
                  <a:schemeClr val="tx1"/>
                </a:solidFill>
              </a:rPr>
              <a:t>에 저장</a:t>
            </a:r>
            <a:r>
              <a:rPr lang="en-US" altLang="ko-KR" sz="1000" smtClean="0">
                <a:solidFill>
                  <a:schemeClr val="tx1"/>
                </a:solidFill>
              </a:rPr>
              <a:t>. ‘’</a:t>
            </a:r>
            <a:r>
              <a:rPr lang="ko-KR" altLang="en-US" sz="1000" smtClean="0">
                <a:solidFill>
                  <a:schemeClr val="tx1"/>
                </a:solidFill>
              </a:rPr>
              <a:t>를 사용하게 되면 </a:t>
            </a:r>
            <a:r>
              <a:rPr lang="en-US" altLang="ko-KR" sz="1000" smtClean="0">
                <a:solidFill>
                  <a:schemeClr val="tx1"/>
                </a:solidFill>
              </a:rPr>
              <a:t>‘hp’</a:t>
            </a:r>
            <a:r>
              <a:rPr lang="ko-KR" altLang="en-US" sz="1000" smtClean="0">
                <a:solidFill>
                  <a:schemeClr val="tx1"/>
                </a:solidFill>
              </a:rPr>
              <a:t>를 제거하라는 의미와 동일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설명선 1 7"/>
          <p:cNvSpPr/>
          <p:nvPr/>
        </p:nvSpPr>
        <p:spPr>
          <a:xfrm>
            <a:off x="5779336" y="4640889"/>
            <a:ext cx="2280519" cy="573827"/>
          </a:xfrm>
          <a:prstGeom prst="borderCallout1">
            <a:avLst>
              <a:gd name="adj1" fmla="val 3496"/>
              <a:gd name="adj2" fmla="val 927"/>
              <a:gd name="adj3" fmla="val -52333"/>
              <a:gd name="adj4" fmla="val -13422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‘-’ </a:t>
            </a:r>
            <a:r>
              <a:rPr lang="ko-KR" altLang="en-US" sz="1000" smtClean="0">
                <a:solidFill>
                  <a:schemeClr val="tx1"/>
                </a:solidFill>
              </a:rPr>
              <a:t>기준으로 문자열을 분할</a:t>
            </a:r>
            <a:r>
              <a:rPr lang="en-US" altLang="ko-KR" sz="1000" smtClean="0">
                <a:solidFill>
                  <a:schemeClr val="tx1"/>
                </a:solidFill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</a:rPr>
              <a:t>분할된 문자열은 리스트로 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34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조건문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특정한 조건을 만족할 경우에만 명령문이 수행되도록 조건문을 사용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541521" y="1906438"/>
            <a:ext cx="392762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if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 </a:t>
            </a:r>
            <a:r>
              <a:rPr lang="ko-KR" altLang="en-US" sz="1200" smtClean="0"/>
              <a:t>만족 시 실행할 명령문</a:t>
            </a:r>
            <a:r>
              <a:rPr lang="en-US" altLang="ko-KR" sz="1200" smtClean="0"/>
              <a:t>1</a:t>
            </a:r>
          </a:p>
          <a:p>
            <a:r>
              <a:rPr lang="en-US" altLang="ko-KR" sz="1200" smtClean="0"/>
              <a:t>elif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2: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</a:t>
            </a:r>
            <a:r>
              <a:rPr lang="ko-KR" altLang="en-US" sz="1200" smtClean="0"/>
              <a:t>은 불만족하지만 조건</a:t>
            </a:r>
            <a:r>
              <a:rPr lang="en-US" altLang="ko-KR" sz="1200" smtClean="0"/>
              <a:t>2 </a:t>
            </a:r>
            <a:r>
              <a:rPr lang="ko-KR" altLang="en-US" sz="1200" smtClean="0"/>
              <a:t>만족 시 실행할 명령문</a:t>
            </a:r>
            <a:r>
              <a:rPr lang="en-US" altLang="ko-KR" sz="1200" smtClean="0"/>
              <a:t>2</a:t>
            </a:r>
          </a:p>
          <a:p>
            <a:r>
              <a:rPr lang="en-US" altLang="ko-KR" sz="1200" smtClean="0"/>
              <a:t>else: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모두 불만족 시 실행할 명령문</a:t>
            </a:r>
            <a:r>
              <a:rPr lang="en-US" altLang="ko-KR" sz="1200" smtClean="0"/>
              <a:t>3</a:t>
            </a:r>
            <a:endParaRPr lang="ko-KR" altLang="en-US" sz="12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587268" y="2216993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584396" y="2567795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584395" y="2938742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89781" y="2567795"/>
            <a:ext cx="1430275" cy="632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 1 13"/>
          <p:cNvSpPr/>
          <p:nvPr/>
        </p:nvSpPr>
        <p:spPr>
          <a:xfrm>
            <a:off x="154914" y="3186648"/>
            <a:ext cx="1259819" cy="573827"/>
          </a:xfrm>
          <a:prstGeom prst="borderCallout1">
            <a:avLst>
              <a:gd name="adj1" fmla="val 3496"/>
              <a:gd name="adj2" fmla="val 927"/>
              <a:gd name="adj3" fmla="val -167568"/>
              <a:gd name="adj4" fmla="val 116521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들여쓰기가 어이지는 범위까지만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89781" y="2938743"/>
            <a:ext cx="1403510" cy="241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21" y="3138677"/>
            <a:ext cx="4391025" cy="1866900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5969119" y="3476456"/>
            <a:ext cx="2280519" cy="724998"/>
          </a:xfrm>
          <a:prstGeom prst="borderCallout1">
            <a:avLst>
              <a:gd name="adj1" fmla="val 3496"/>
              <a:gd name="adj2" fmla="val 927"/>
              <a:gd name="adj3" fmla="val 69684"/>
              <a:gd name="adj4" fmla="val -139523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price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3000</a:t>
            </a:r>
            <a:r>
              <a:rPr lang="ko-KR" altLang="en-US" sz="1000" smtClean="0"/>
              <a:t>보다 크다면 그 아래에 들여쓰기한 부분을 실행</a:t>
            </a:r>
            <a:r>
              <a:rPr lang="en-US" altLang="ko-KR" sz="1000" smtClean="0"/>
              <a:t>. price </a:t>
            </a:r>
            <a:r>
              <a:rPr lang="ko-KR" altLang="en-US" sz="1000" smtClean="0"/>
              <a:t>값인 </a:t>
            </a:r>
            <a:r>
              <a:rPr lang="en-US" altLang="ko-KR" sz="1000" smtClean="0"/>
              <a:t>5000</a:t>
            </a:r>
            <a:r>
              <a:rPr lang="ko-KR" altLang="en-US" sz="1000" smtClean="0"/>
              <a:t>은</a:t>
            </a:r>
            <a:r>
              <a:rPr lang="en-US" altLang="ko-KR" sz="1000" smtClean="0"/>
              <a:t> 3000</a:t>
            </a:r>
            <a:r>
              <a:rPr lang="ko-KR" altLang="en-US" sz="1000" smtClean="0"/>
              <a:t>보다 크므로 이 조건은 참이 되어 </a:t>
            </a:r>
            <a:r>
              <a:rPr lang="en-US" altLang="ko-KR" sz="1000" smtClean="0"/>
              <a:t>‘</a:t>
            </a:r>
            <a:r>
              <a:rPr lang="ko-KR" altLang="en-US" sz="1000" smtClean="0"/>
              <a:t>비싸다</a:t>
            </a:r>
            <a:r>
              <a:rPr lang="en-US" altLang="ko-KR" sz="1000" smtClean="0"/>
              <a:t>＇</a:t>
            </a:r>
            <a:r>
              <a:rPr lang="ko-KR" altLang="en-US" sz="1000" smtClean="0"/>
              <a:t>가 출력됨</a:t>
            </a:r>
            <a:endParaRPr lang="ko-KR" altLang="en-US" sz="1000"/>
          </a:p>
        </p:txBody>
      </p:sp>
      <p:sp>
        <p:nvSpPr>
          <p:cNvPr id="20" name="설명선 1 19"/>
          <p:cNvSpPr/>
          <p:nvPr/>
        </p:nvSpPr>
        <p:spPr>
          <a:xfrm>
            <a:off x="5969119" y="4293850"/>
            <a:ext cx="2280519" cy="573827"/>
          </a:xfrm>
          <a:prstGeom prst="borderCallout1">
            <a:avLst>
              <a:gd name="adj1" fmla="val 3496"/>
              <a:gd name="adj2" fmla="val 927"/>
              <a:gd name="adj3" fmla="val 282"/>
              <a:gd name="adj4" fmla="val -17054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만약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번째 줄에서 </a:t>
            </a:r>
            <a:r>
              <a:rPr lang="en-US" altLang="ko-KR" sz="1000" smtClean="0">
                <a:solidFill>
                  <a:schemeClr val="tx1"/>
                </a:solidFill>
              </a:rPr>
              <a:t>‘price = 2000’</a:t>
            </a:r>
            <a:r>
              <a:rPr lang="ko-KR" altLang="en-US" sz="1000" smtClean="0">
                <a:solidFill>
                  <a:schemeClr val="tx1"/>
                </a:solidFill>
              </a:rPr>
              <a:t>으로 입력한 경우에는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번째 줄인 </a:t>
            </a:r>
            <a:r>
              <a:rPr lang="en-US" altLang="ko-KR" sz="1000" smtClean="0">
                <a:solidFill>
                  <a:schemeClr val="tx1"/>
                </a:solidFill>
              </a:rPr>
              <a:t>else </a:t>
            </a:r>
            <a:r>
              <a:rPr lang="ko-KR" altLang="en-US" sz="1000" smtClean="0">
                <a:solidFill>
                  <a:schemeClr val="tx1"/>
                </a:solidFill>
              </a:rPr>
              <a:t>부분으로 넘어가서 </a:t>
            </a:r>
            <a:r>
              <a:rPr lang="en-US" altLang="ko-KR" sz="1000" smtClean="0">
                <a:solidFill>
                  <a:schemeClr val="tx1"/>
                </a:solidFill>
              </a:rPr>
              <a:t>＇</a:t>
            </a:r>
            <a:r>
              <a:rPr lang="ko-KR" altLang="en-US" sz="1000" smtClean="0">
                <a:solidFill>
                  <a:schemeClr val="tx1"/>
                </a:solidFill>
              </a:rPr>
              <a:t>저렴하다</a:t>
            </a:r>
            <a:r>
              <a:rPr lang="en-US" altLang="ko-KR" sz="1000" smtClean="0">
                <a:solidFill>
                  <a:schemeClr val="tx1"/>
                </a:solidFill>
              </a:rPr>
              <a:t>’</a:t>
            </a:r>
            <a:r>
              <a:rPr lang="ko-KR" altLang="en-US" sz="1000" smtClean="0">
                <a:solidFill>
                  <a:schemeClr val="tx1"/>
                </a:solidFill>
              </a:rPr>
              <a:t>가 출력됨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90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함수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동일한 코드를 여러 번 사용할 경우 함수로 지정해서 활용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541522" y="2009953"/>
            <a:ext cx="168475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def </a:t>
            </a:r>
            <a:r>
              <a:rPr lang="ko-KR" altLang="en-US" sz="1200" smtClean="0"/>
              <a:t>함수명</a:t>
            </a:r>
            <a:r>
              <a:rPr lang="en-US" altLang="ko-KR" sz="1200" smtClean="0"/>
              <a:t>( </a:t>
            </a:r>
            <a:r>
              <a:rPr lang="ko-KR" altLang="en-US" sz="1200" smtClean="0"/>
              <a:t>매개변수 </a:t>
            </a:r>
            <a:r>
              <a:rPr lang="en-US" altLang="ko-KR" sz="1200" smtClean="0"/>
              <a:t>):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실행부분</a:t>
            </a:r>
            <a:endParaRPr lang="ko-KR" altLang="en-US" sz="12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587268" y="2320508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 1 13"/>
          <p:cNvSpPr/>
          <p:nvPr/>
        </p:nvSpPr>
        <p:spPr>
          <a:xfrm>
            <a:off x="154914" y="2600053"/>
            <a:ext cx="1386607" cy="573827"/>
          </a:xfrm>
          <a:prstGeom prst="borderCallout1">
            <a:avLst>
              <a:gd name="adj1" fmla="val 3496"/>
              <a:gd name="adj2" fmla="val 927"/>
              <a:gd name="adj3" fmla="val -47303"/>
              <a:gd name="adj4" fmla="val 10382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콜론</a:t>
            </a:r>
            <a:r>
              <a:rPr lang="en-US" altLang="ko-KR" sz="1000" smtClean="0">
                <a:solidFill>
                  <a:schemeClr val="tx1"/>
                </a:solidFill>
              </a:rPr>
              <a:t>(:) </a:t>
            </a:r>
            <a:r>
              <a:rPr lang="ko-KR" altLang="en-US" sz="1000" smtClean="0">
                <a:solidFill>
                  <a:schemeClr val="tx1"/>
                </a:solidFill>
              </a:rPr>
              <a:t>아래에 들여쓰기를 사용해 함수가 실행할 내용 입력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4028536" y="2113470"/>
            <a:ext cx="2648309" cy="284672"/>
          </a:xfrm>
          <a:prstGeom prst="borderCallout1">
            <a:avLst>
              <a:gd name="adj1" fmla="val 3496"/>
              <a:gd name="adj2" fmla="val 927"/>
              <a:gd name="adj3" fmla="val 2195"/>
              <a:gd name="adj4" fmla="val -34057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함수명과 함수 내에서 사용할 매개변수 정의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68" y="2490538"/>
            <a:ext cx="4381500" cy="2181225"/>
          </a:xfrm>
          <a:prstGeom prst="rect">
            <a:avLst/>
          </a:prstGeom>
        </p:spPr>
      </p:pic>
      <p:sp>
        <p:nvSpPr>
          <p:cNvPr id="17" name="설명선 1 16"/>
          <p:cNvSpPr/>
          <p:nvPr/>
        </p:nvSpPr>
        <p:spPr>
          <a:xfrm>
            <a:off x="5969119" y="3157279"/>
            <a:ext cx="2869304" cy="431307"/>
          </a:xfrm>
          <a:prstGeom prst="borderCallout1">
            <a:avLst>
              <a:gd name="adj1" fmla="val 3496"/>
              <a:gd name="adj2" fmla="val 927"/>
              <a:gd name="adj3" fmla="val 1863"/>
              <a:gd name="adj4" fmla="val -103609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이름을 입력할 경우 인사말과 자기 소개 출력하는 함수</a:t>
            </a:r>
            <a:endParaRPr lang="ko-KR" altLang="en-US" sz="1000"/>
          </a:p>
        </p:txBody>
      </p:sp>
      <p:sp>
        <p:nvSpPr>
          <p:cNvPr id="21" name="설명선 1 20"/>
          <p:cNvSpPr/>
          <p:nvPr/>
        </p:nvSpPr>
        <p:spPr>
          <a:xfrm>
            <a:off x="5969119" y="3802148"/>
            <a:ext cx="2869304" cy="286771"/>
          </a:xfrm>
          <a:prstGeom prst="borderCallout1">
            <a:avLst>
              <a:gd name="adj1" fmla="val 3496"/>
              <a:gd name="adj2" fmla="val 927"/>
              <a:gd name="adj3" fmla="val 1785"/>
              <a:gd name="adj4" fmla="val -10165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</a:rPr>
              <a:t>홍길동</a:t>
            </a:r>
            <a:r>
              <a:rPr lang="en-US" altLang="ko-KR" sz="1000" smtClean="0">
                <a:solidFill>
                  <a:schemeClr val="tx1"/>
                </a:solidFill>
              </a:rPr>
              <a:t>’</a:t>
            </a:r>
            <a:r>
              <a:rPr lang="ko-KR" altLang="en-US" sz="1000" smtClean="0">
                <a:solidFill>
                  <a:schemeClr val="tx1"/>
                </a:solidFill>
              </a:rPr>
              <a:t>을 입력값으로 하는 </a:t>
            </a:r>
            <a:r>
              <a:rPr lang="en-US" altLang="ko-KR" sz="1000" smtClean="0">
                <a:solidFill>
                  <a:schemeClr val="tx1"/>
                </a:solidFill>
              </a:rPr>
              <a:t>say_name </a:t>
            </a:r>
            <a:r>
              <a:rPr lang="ko-KR" altLang="en-US" sz="1000" smtClean="0">
                <a:solidFill>
                  <a:schemeClr val="tx1"/>
                </a:solidFill>
              </a:rPr>
              <a:t>함수 호출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77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함수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함수는 코드를 실행하고</a:t>
            </a:r>
            <a:r>
              <a:rPr lang="en-US" altLang="ko-KR" sz="1800" smtClean="0"/>
              <a:t>, </a:t>
            </a:r>
            <a:r>
              <a:rPr lang="ko-KR" altLang="en-US" sz="1800" smtClean="0"/>
              <a:t>특정 결과를 함수를 호출한 곳으로 돌려줄 수도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어떤 결과를 돌려받을지 정의하려면 함수를 작성할 때 </a:t>
            </a:r>
            <a:r>
              <a:rPr lang="en-US" altLang="ko-KR" sz="1800" smtClean="0"/>
              <a:t>return</a:t>
            </a:r>
            <a:r>
              <a:rPr lang="ko-KR" altLang="en-US" sz="1800" smtClean="0"/>
              <a:t>문으로 지정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101575" y="2251489"/>
            <a:ext cx="168475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def </a:t>
            </a:r>
            <a:r>
              <a:rPr lang="ko-KR" altLang="en-US" sz="1200" smtClean="0"/>
              <a:t>함수명</a:t>
            </a:r>
            <a:r>
              <a:rPr lang="en-US" altLang="ko-KR" sz="1200" smtClean="0"/>
              <a:t>( </a:t>
            </a:r>
            <a:r>
              <a:rPr lang="ko-KR" altLang="en-US" sz="1200" smtClean="0"/>
              <a:t>매개변수 </a:t>
            </a:r>
            <a:r>
              <a:rPr lang="en-US" altLang="ko-KR" sz="1200" smtClean="0"/>
              <a:t>):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실행부분</a:t>
            </a:r>
            <a:endParaRPr lang="en-US" altLang="ko-KR" sz="120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 return </a:t>
            </a:r>
            <a:r>
              <a:rPr lang="ko-KR" altLang="en-US" sz="1200" smtClean="0"/>
              <a:t>결과</a:t>
            </a:r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75" y="3008873"/>
            <a:ext cx="4391025" cy="2190750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5969118" y="3683485"/>
            <a:ext cx="2976473" cy="431307"/>
          </a:xfrm>
          <a:prstGeom prst="borderCallout1">
            <a:avLst>
              <a:gd name="adj1" fmla="val 3496"/>
              <a:gd name="adj2" fmla="val 927"/>
              <a:gd name="adj3" fmla="val 3863"/>
              <a:gd name="adj4" fmla="val -122157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두 수 </a:t>
            </a:r>
            <a:r>
              <a:rPr lang="en-US" altLang="ko-KR" sz="1000" smtClean="0"/>
              <a:t>a, b</a:t>
            </a:r>
            <a:r>
              <a:rPr lang="ko-KR" altLang="en-US" sz="1000" smtClean="0"/>
              <a:t>를 입력할 경우 </a:t>
            </a:r>
            <a:r>
              <a:rPr lang="en-US" altLang="ko-KR" sz="1000" smtClean="0"/>
              <a:t>a</a:t>
            </a:r>
            <a:r>
              <a:rPr lang="ko-KR" altLang="en-US" sz="1000" smtClean="0"/>
              <a:t>의 </a:t>
            </a:r>
            <a:r>
              <a:rPr lang="en-US" altLang="ko-KR" sz="1000" smtClean="0"/>
              <a:t>b</a:t>
            </a:r>
            <a:r>
              <a:rPr lang="ko-KR" altLang="en-US" sz="1000" smtClean="0"/>
              <a:t>승을 계산해서 함수를 호출한 곳으로 결과를 반환</a:t>
            </a:r>
            <a:endParaRPr lang="ko-KR" altLang="en-US" sz="1000"/>
          </a:p>
        </p:txBody>
      </p:sp>
      <p:sp>
        <p:nvSpPr>
          <p:cNvPr id="13" name="설명선 1 12"/>
          <p:cNvSpPr/>
          <p:nvPr/>
        </p:nvSpPr>
        <p:spPr>
          <a:xfrm>
            <a:off x="5969117" y="4362864"/>
            <a:ext cx="2976473" cy="286771"/>
          </a:xfrm>
          <a:prstGeom prst="borderCallout1">
            <a:avLst>
              <a:gd name="adj1" fmla="val 3496"/>
              <a:gd name="adj2" fmla="val 927"/>
              <a:gd name="adj3" fmla="val -4231"/>
              <a:gd name="adj4" fmla="val -11591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calcul(a,b) </a:t>
            </a:r>
            <a:r>
              <a:rPr lang="ko-KR" altLang="en-US" sz="1000" smtClean="0">
                <a:solidFill>
                  <a:schemeClr val="tx1"/>
                </a:solidFill>
              </a:rPr>
              <a:t>함수의 결과를 </a:t>
            </a:r>
            <a:r>
              <a:rPr lang="en-US" altLang="ko-KR" sz="1000" smtClean="0">
                <a:solidFill>
                  <a:schemeClr val="tx1"/>
                </a:solidFill>
              </a:rPr>
              <a:t>test</a:t>
            </a:r>
            <a:r>
              <a:rPr lang="ko-KR" altLang="en-US" sz="1000" smtClean="0">
                <a:solidFill>
                  <a:schemeClr val="tx1"/>
                </a:solidFill>
              </a:rPr>
              <a:t>변수에 저장하고 출력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854679" y="4114792"/>
            <a:ext cx="353683" cy="18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86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81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pandas</a:t>
            </a:r>
            <a:r>
              <a:rPr lang="ko-KR" altLang="en-US" sz="2000" smtClean="0"/>
              <a:t>란</a:t>
            </a:r>
            <a:r>
              <a:rPr lang="en-US" altLang="ko-KR" sz="2000" smtClean="0"/>
              <a:t>?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엑셀</a:t>
            </a:r>
            <a:r>
              <a:rPr lang="en-US" altLang="ko-KR" sz="1800" smtClean="0"/>
              <a:t>(Excel)</a:t>
            </a:r>
            <a:r>
              <a:rPr lang="ko-KR" altLang="en-US" sz="1800" smtClean="0"/>
              <a:t>의 스프레드시트</a:t>
            </a:r>
            <a:r>
              <a:rPr lang="en-US" altLang="ko-KR" sz="1800" smtClean="0"/>
              <a:t>(spreadsheet) </a:t>
            </a:r>
            <a:r>
              <a:rPr lang="ko-KR" altLang="en-US" sz="1800" smtClean="0"/>
              <a:t>같이</a:t>
            </a:r>
            <a:r>
              <a:rPr lang="en-US" altLang="ko-KR" sz="1800" smtClean="0"/>
              <a:t> </a:t>
            </a:r>
            <a:r>
              <a:rPr lang="ko-KR" altLang="en-US" sz="1800" smtClean="0"/>
              <a:t>행</a:t>
            </a:r>
            <a:r>
              <a:rPr lang="en-US" altLang="ko-KR" sz="1800" smtClean="0"/>
              <a:t>(row)</a:t>
            </a:r>
            <a:r>
              <a:rPr lang="ko-KR" altLang="en-US" sz="1800" smtClean="0"/>
              <a:t>과 컬럼</a:t>
            </a:r>
            <a:r>
              <a:rPr lang="en-US" altLang="ko-KR" sz="1800" smtClean="0"/>
              <a:t>(column)</a:t>
            </a:r>
            <a:r>
              <a:rPr lang="ko-KR" altLang="en-US" sz="1800" smtClean="0"/>
              <a:t>으로 구성된 테이블 형태의 데이터를 쉽게 다룰 수 있는 파이썬 라이브러리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import pandas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파이썬 라이브러리를 사용하기 위해서는 </a:t>
            </a:r>
            <a:r>
              <a:rPr lang="en-US" altLang="ko-KR" sz="1600" smtClean="0"/>
              <a:t>import</a:t>
            </a:r>
            <a:r>
              <a:rPr lang="ko-KR" altLang="en-US" sz="1600" smtClean="0"/>
              <a:t>문으로 라이브러리를 불러와야 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아나콘다는 데이터 분석에 활용되는 많은 라이브러리가 파이썬과 함께 설치함으로 </a:t>
            </a:r>
            <a:r>
              <a:rPr lang="en-US" altLang="ko-KR" sz="1600" smtClean="0"/>
              <a:t>pandas </a:t>
            </a:r>
            <a:r>
              <a:rPr lang="ko-KR" altLang="en-US" sz="1600" smtClean="0"/>
              <a:t>역시 바로 사용 가능</a:t>
            </a:r>
            <a:endParaRPr lang="en-US" altLang="ko-KR" sz="16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7" y="2942058"/>
            <a:ext cx="4381500" cy="9048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649331" y="4031728"/>
            <a:ext cx="5304885" cy="678296"/>
          </a:xfrm>
          <a:prstGeom prst="wedgeRoundRectCallout">
            <a:avLst>
              <a:gd name="adj1" fmla="val -64433"/>
              <a:gd name="adj2" fmla="val -106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pandas </a:t>
            </a:r>
            <a:r>
              <a:rPr lang="ko-KR" altLang="en-US" sz="1200" smtClean="0">
                <a:solidFill>
                  <a:schemeClr val="bg1"/>
                </a:solidFill>
              </a:rPr>
              <a:t>내부의 함수들을 파이썬에서 사용할 수 있음</a:t>
            </a:r>
            <a:endParaRPr lang="en-US" altLang="ko-KR" sz="12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pandas.</a:t>
            </a:r>
            <a:r>
              <a:rPr lang="ko-KR" altLang="en-US" sz="1200" smtClean="0">
                <a:solidFill>
                  <a:schemeClr val="bg1"/>
                </a:solidFill>
              </a:rPr>
              <a:t>함수명</a:t>
            </a:r>
            <a:r>
              <a:rPr lang="en-US" altLang="ko-KR" sz="1200" smtClean="0">
                <a:solidFill>
                  <a:schemeClr val="bg1"/>
                </a:solidFill>
              </a:rPr>
              <a:t>( )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형태로 사용</a:t>
            </a:r>
            <a:endParaRPr lang="en-US" altLang="ko-KR" sz="12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as pd</a:t>
            </a:r>
            <a:r>
              <a:rPr lang="ko-KR" altLang="en-US" sz="1200" smtClean="0">
                <a:solidFill>
                  <a:schemeClr val="bg1"/>
                </a:solidFill>
              </a:rPr>
              <a:t>를 붙여서 </a:t>
            </a:r>
            <a:r>
              <a:rPr lang="en-US" altLang="ko-KR" sz="1200" smtClean="0">
                <a:solidFill>
                  <a:schemeClr val="bg1"/>
                </a:solidFill>
              </a:rPr>
              <a:t>pd</a:t>
            </a:r>
            <a:r>
              <a:rPr lang="ko-KR" altLang="en-US" sz="1200" smtClean="0">
                <a:solidFill>
                  <a:schemeClr val="bg1"/>
                </a:solidFill>
              </a:rPr>
              <a:t>라는 별명</a:t>
            </a:r>
            <a:r>
              <a:rPr lang="en-US" altLang="ko-KR" sz="1200" smtClean="0">
                <a:solidFill>
                  <a:schemeClr val="bg1"/>
                </a:solidFill>
              </a:rPr>
              <a:t>(alias)</a:t>
            </a:r>
            <a:r>
              <a:rPr lang="ko-KR" altLang="en-US" sz="1200" smtClean="0">
                <a:solidFill>
                  <a:schemeClr val="bg1"/>
                </a:solidFill>
              </a:rPr>
              <a:t>을 지정하면 </a:t>
            </a:r>
            <a:r>
              <a:rPr lang="en-US" altLang="ko-KR" sz="1200" smtClean="0">
                <a:solidFill>
                  <a:schemeClr val="bg1"/>
                </a:solidFill>
              </a:rPr>
              <a:t>pd.</a:t>
            </a:r>
            <a:r>
              <a:rPr lang="ko-KR" altLang="en-US" sz="1200" smtClean="0">
                <a:solidFill>
                  <a:schemeClr val="bg1"/>
                </a:solidFill>
              </a:rPr>
              <a:t>함수명</a:t>
            </a:r>
            <a:r>
              <a:rPr lang="en-US" altLang="ko-KR" sz="1200" smtClean="0">
                <a:solidFill>
                  <a:schemeClr val="bg1"/>
                </a:solidFill>
              </a:rPr>
              <a:t>( )</a:t>
            </a:r>
            <a:r>
              <a:rPr lang="ko-KR" altLang="en-US" sz="1200" smtClean="0">
                <a:solidFill>
                  <a:schemeClr val="bg1"/>
                </a:solidFill>
              </a:rPr>
              <a:t>으로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사용 가능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3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불러오기</a:t>
            </a:r>
            <a:r>
              <a:rPr lang="en-US" altLang="ko-KR" sz="2000" smtClean="0"/>
              <a:t>(read_excel)</a:t>
            </a:r>
            <a:endParaRPr lang="ko-KR" altLang="en-US" sz="20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예제 데이터</a:t>
            </a:r>
            <a:r>
              <a:rPr lang="en-US" altLang="ko-KR" sz="1800" smtClean="0"/>
              <a:t>(sample_1.xlsx)</a:t>
            </a:r>
            <a:endParaRPr lang="en-US" altLang="ko-KR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74" y="1654472"/>
            <a:ext cx="4067175" cy="2324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2974" y="1871932"/>
            <a:ext cx="3726611" cy="189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설명선 1 5"/>
          <p:cNvSpPr/>
          <p:nvPr/>
        </p:nvSpPr>
        <p:spPr>
          <a:xfrm>
            <a:off x="6135751" y="1966822"/>
            <a:ext cx="2809842" cy="431307"/>
          </a:xfrm>
          <a:prstGeom prst="borderCallout1">
            <a:avLst>
              <a:gd name="adj1" fmla="val 3496"/>
              <a:gd name="adj2" fmla="val 927"/>
              <a:gd name="adj3" fmla="val 1863"/>
              <a:gd name="adj4" fmla="val -37053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해당 데이터에 대한 제목으로 데이터 분석에는 불필요한 정보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2974" y="3545458"/>
            <a:ext cx="3726611" cy="433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1 7"/>
          <p:cNvSpPr/>
          <p:nvPr/>
        </p:nvSpPr>
        <p:spPr>
          <a:xfrm>
            <a:off x="6135751" y="3567803"/>
            <a:ext cx="2809842" cy="410770"/>
          </a:xfrm>
          <a:prstGeom prst="borderCallout1">
            <a:avLst>
              <a:gd name="adj1" fmla="val 3496"/>
              <a:gd name="adj2" fmla="val 927"/>
              <a:gd name="adj3" fmla="val 2740"/>
              <a:gd name="adj4" fmla="val -3643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9-10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총합계와 전년동기라는 요약 정보로써 데이터 분석에는 불필요한 정보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6135752" y="2484413"/>
            <a:ext cx="2809842" cy="431307"/>
          </a:xfrm>
          <a:prstGeom prst="borderCallout1">
            <a:avLst>
              <a:gd name="adj1" fmla="val 3496"/>
              <a:gd name="adj2" fmla="val 927"/>
              <a:gd name="adj3" fmla="val -58139"/>
              <a:gd name="adj4" fmla="val -36502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/>
              <a:t>2</a:t>
            </a:r>
            <a:r>
              <a:rPr lang="ko-KR" altLang="en-US" sz="1000" smtClean="0"/>
              <a:t>행</a:t>
            </a:r>
            <a:r>
              <a:rPr lang="en-US" altLang="ko-KR" sz="1000" smtClean="0"/>
              <a:t>: 4</a:t>
            </a:r>
            <a:r>
              <a:rPr lang="ko-KR" altLang="en-US" sz="1000" smtClean="0"/>
              <a:t>개의 컬럼명</a:t>
            </a:r>
            <a:r>
              <a:rPr lang="en-US" altLang="ko-KR" sz="1000" smtClean="0"/>
              <a:t>. </a:t>
            </a:r>
            <a:r>
              <a:rPr lang="ko-KR" altLang="en-US" sz="1000" smtClean="0"/>
              <a:t>예제 데이터 분석에서는 국적코드</a:t>
            </a:r>
            <a:r>
              <a:rPr lang="en-US" altLang="ko-KR" sz="1000" smtClean="0"/>
              <a:t>, </a:t>
            </a:r>
            <a:r>
              <a:rPr lang="ko-KR" altLang="en-US" sz="1000" smtClean="0"/>
              <a:t>성별</a:t>
            </a:r>
            <a:r>
              <a:rPr lang="en-US" altLang="ko-KR" sz="1000" smtClean="0"/>
              <a:t>, </a:t>
            </a:r>
            <a:r>
              <a:rPr lang="ko-KR" altLang="en-US" sz="1000" smtClean="0"/>
              <a:t>입국객수 컬럼 사용 예정</a:t>
            </a:r>
            <a:endParaRPr lang="ko-KR" altLang="en-US" sz="1000"/>
          </a:p>
        </p:txBody>
      </p:sp>
      <p:sp>
        <p:nvSpPr>
          <p:cNvPr id="11" name="직사각형 10"/>
          <p:cNvSpPr/>
          <p:nvPr/>
        </p:nvSpPr>
        <p:spPr>
          <a:xfrm>
            <a:off x="1362973" y="2089392"/>
            <a:ext cx="3726611" cy="18978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62973" y="2303238"/>
            <a:ext cx="2751828" cy="124222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1 12"/>
          <p:cNvSpPr/>
          <p:nvPr/>
        </p:nvSpPr>
        <p:spPr>
          <a:xfrm>
            <a:off x="6135751" y="3002004"/>
            <a:ext cx="2809842" cy="436681"/>
          </a:xfrm>
          <a:prstGeom prst="borderCallout1">
            <a:avLst>
              <a:gd name="adj1" fmla="val 3496"/>
              <a:gd name="adj2" fmla="val 927"/>
              <a:gd name="adj3" fmla="val -1223"/>
              <a:gd name="adj4" fmla="val -72749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3-8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, A-C</a:t>
            </a:r>
            <a:r>
              <a:rPr lang="ko-KR" altLang="en-US" sz="1000" smtClean="0">
                <a:solidFill>
                  <a:schemeClr val="tx1"/>
                </a:solidFill>
              </a:rPr>
              <a:t>열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예제 데이터 분석에서 분석할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439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불러오기</a:t>
            </a:r>
            <a:r>
              <a:rPr lang="en-US" altLang="ko-KR" sz="2000"/>
              <a:t>(read_excel</a:t>
            </a:r>
            <a:r>
              <a:rPr lang="en-US" altLang="ko-KR" sz="2000" smtClean="0"/>
              <a:t>)</a:t>
            </a:r>
            <a:endParaRPr lang="ko-KR" altLang="en-US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59" y="1887116"/>
            <a:ext cx="4371975" cy="31527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639683" y="1550688"/>
            <a:ext cx="1690778" cy="276046"/>
          </a:xfrm>
          <a:prstGeom prst="borderCallout1">
            <a:avLst>
              <a:gd name="adj1" fmla="val 105746"/>
              <a:gd name="adj2" fmla="val 58763"/>
              <a:gd name="adj3" fmla="val 395111"/>
              <a:gd name="adj4" fmla="val 5928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엑셀 파일을 불러오는 함수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69411" y="2648308"/>
            <a:ext cx="8281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49947" y="2648308"/>
            <a:ext cx="1434861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4395619" y="1272150"/>
            <a:ext cx="3046163" cy="557077"/>
          </a:xfrm>
          <a:prstGeom prst="borderCallout1">
            <a:avLst>
              <a:gd name="adj1" fmla="val 100177"/>
              <a:gd name="adj2" fmla="val 13910"/>
              <a:gd name="adj3" fmla="val 243388"/>
              <a:gd name="adj4" fmla="val 13826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엑셀 파일의 경로</a:t>
            </a:r>
            <a:r>
              <a:rPr lang="en-US" altLang="ko-KR" sz="1000" smtClean="0">
                <a:solidFill>
                  <a:schemeClr val="bg1"/>
                </a:solidFill>
              </a:rPr>
              <a:t>(Path)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smtClean="0">
                <a:solidFill>
                  <a:schemeClr val="bg1"/>
                </a:solidFill>
              </a:rPr>
              <a:t>‘./’</a:t>
            </a:r>
            <a:r>
              <a:rPr lang="ko-KR" altLang="en-US" sz="1000" smtClean="0">
                <a:solidFill>
                  <a:schemeClr val="bg1"/>
                </a:solidFill>
              </a:rPr>
              <a:t>는 상대경로를 의미하는데</a:t>
            </a:r>
            <a:r>
              <a:rPr lang="en-US" altLang="ko-KR" sz="1000" smtClean="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파이썬 코드가 있는 폴더의 위치를 의미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55275" y="2225615"/>
            <a:ext cx="2192547" cy="698739"/>
          </a:xfrm>
          <a:prstGeom prst="borderCallout1">
            <a:avLst>
              <a:gd name="adj1" fmla="val 84218"/>
              <a:gd name="adj2" fmla="val 100366"/>
              <a:gd name="adj3" fmla="val 84117"/>
              <a:gd name="adj4" fmla="val 210116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tx1"/>
                </a:solidFill>
              </a:rPr>
              <a:t>컬럼명이 있는 위치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tx1"/>
                </a:solidFill>
              </a:rPr>
              <a:t>파이썬에서는 시작 숫자가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이 아닌 </a:t>
            </a:r>
            <a:r>
              <a:rPr lang="en-US" altLang="ko-KR" sz="1000" smtClean="0">
                <a:solidFill>
                  <a:schemeClr val="tx1"/>
                </a:solidFill>
              </a:rPr>
              <a:t>0</a:t>
            </a:r>
            <a:r>
              <a:rPr lang="ko-KR" altLang="en-US" sz="1000" smtClean="0">
                <a:solidFill>
                  <a:schemeClr val="tx1"/>
                </a:solidFill>
              </a:rPr>
              <a:t>이기 때문에 엑셀에서 </a:t>
            </a:r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행을 의미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789569" y="2665560"/>
            <a:ext cx="2192547" cy="293301"/>
          </a:xfrm>
          <a:prstGeom prst="borderCallout1">
            <a:avLst>
              <a:gd name="adj1" fmla="val 100340"/>
              <a:gd name="adj2" fmla="val -356"/>
              <a:gd name="adj3" fmla="val 103180"/>
              <a:gd name="adj4" fmla="val -119195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마지막 행으로부터 두 행을 생략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6789569" y="3140736"/>
            <a:ext cx="2192547" cy="293301"/>
          </a:xfrm>
          <a:prstGeom prst="borderCallout1">
            <a:avLst>
              <a:gd name="adj1" fmla="val 341"/>
              <a:gd name="adj2" fmla="val 431"/>
              <a:gd name="adj3" fmla="val 240"/>
              <a:gd name="adj4" fmla="val -119195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A</a:t>
            </a:r>
            <a:r>
              <a:rPr lang="ko-KR" altLang="en-US" sz="1000" smtClean="0">
                <a:solidFill>
                  <a:schemeClr val="tx1"/>
                </a:solidFill>
              </a:rPr>
              <a:t>컬럼부터 </a:t>
            </a:r>
            <a:r>
              <a:rPr lang="en-US" altLang="ko-KR" sz="1000" smtClean="0">
                <a:solidFill>
                  <a:schemeClr val="tx1"/>
                </a:solidFill>
              </a:rPr>
              <a:t>C</a:t>
            </a:r>
            <a:r>
              <a:rPr lang="ko-KR" altLang="en-US" sz="1000" smtClean="0">
                <a:solidFill>
                  <a:schemeClr val="tx1"/>
                </a:solidFill>
              </a:rPr>
              <a:t>컬럼까지 가져옴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55274" y="3084667"/>
            <a:ext cx="2192547" cy="1012880"/>
          </a:xfrm>
          <a:prstGeom prst="borderCallout1">
            <a:avLst>
              <a:gd name="adj1" fmla="val 24233"/>
              <a:gd name="adj2" fmla="val 99579"/>
              <a:gd name="adj3" fmla="val 23748"/>
              <a:gd name="adj4" fmla="val 155821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처음부터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번째 행까지 보여주는 함수</a:t>
            </a:r>
            <a:endParaRPr lang="en-US" altLang="ko-KR" sz="10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불러온 데이터의 행이 많을 경우 파이썬에서 원하는 형태로 잘 불러왔는지 확인하기 위한 용도로 주로 사용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16" y="3892579"/>
            <a:ext cx="4381500" cy="2476500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2347821" y="5084166"/>
            <a:ext cx="2192547" cy="583389"/>
          </a:xfrm>
          <a:prstGeom prst="borderCallout1">
            <a:avLst>
              <a:gd name="adj1" fmla="val 1238"/>
              <a:gd name="adj2" fmla="val 99579"/>
              <a:gd name="adj3" fmla="val -72883"/>
              <a:gd name="adj4" fmla="val 114116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데이터를 잘 불러왔는지 확인하기 위해 앞부분 뿐만 아니라 마지막 부분도 확인하기 위한 함수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744528" y="4653772"/>
            <a:ext cx="10524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14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2047608"/>
            <a:ext cx="4391025" cy="2676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불러오기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정보 확인</a:t>
            </a:r>
            <a:r>
              <a:rPr lang="en-US" altLang="ko-KR" sz="1800" smtClean="0"/>
              <a:t>: info() </a:t>
            </a:r>
            <a:r>
              <a:rPr lang="ko-KR" altLang="en-US" sz="1800" smtClean="0"/>
              <a:t>함수는 데이터에 대한 요약 정보 제공</a:t>
            </a:r>
            <a:endParaRPr lang="en-US" altLang="ko-KR" sz="1800"/>
          </a:p>
        </p:txBody>
      </p:sp>
      <p:sp>
        <p:nvSpPr>
          <p:cNvPr id="7" name="설명선 1 6"/>
          <p:cNvSpPr/>
          <p:nvPr/>
        </p:nvSpPr>
        <p:spPr>
          <a:xfrm>
            <a:off x="2691441" y="1741071"/>
            <a:ext cx="3071003" cy="276046"/>
          </a:xfrm>
          <a:prstGeom prst="borderCallout1">
            <a:avLst>
              <a:gd name="adj1" fmla="val 96371"/>
              <a:gd name="adj2" fmla="val 35729"/>
              <a:gd name="adj3" fmla="val 498235"/>
              <a:gd name="adj4" fmla="val 35745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pandas</a:t>
            </a:r>
            <a:r>
              <a:rPr lang="ko-KR" altLang="en-US" sz="1000" smtClean="0">
                <a:solidFill>
                  <a:schemeClr val="tx1"/>
                </a:solidFill>
              </a:rPr>
              <a:t>의 </a:t>
            </a:r>
            <a:r>
              <a:rPr lang="en-US" altLang="ko-KR" sz="1000" smtClean="0">
                <a:solidFill>
                  <a:schemeClr val="tx1"/>
                </a:solidFill>
              </a:rPr>
              <a:t>DataFrame(</a:t>
            </a:r>
            <a:r>
              <a:rPr lang="ko-KR" altLang="en-US" sz="1000" smtClean="0">
                <a:solidFill>
                  <a:schemeClr val="tx1"/>
                </a:solidFill>
              </a:rPr>
              <a:t>데이터프레임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으로 데이터 구성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18918" y="3096885"/>
            <a:ext cx="2475776" cy="862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6767512" y="3407432"/>
            <a:ext cx="2214604" cy="321445"/>
          </a:xfrm>
          <a:prstGeom prst="borderCallout1">
            <a:avLst>
              <a:gd name="adj1" fmla="val 14300"/>
              <a:gd name="adj2" fmla="val 666"/>
              <a:gd name="adj3" fmla="val 7228"/>
              <a:gd name="adj4" fmla="val -19340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총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개의 컬럼으로 구성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55275" y="3579955"/>
            <a:ext cx="2192547" cy="560712"/>
          </a:xfrm>
          <a:prstGeom prst="borderCallout1">
            <a:avLst>
              <a:gd name="adj1" fmla="val 61141"/>
              <a:gd name="adj2" fmla="val 100759"/>
              <a:gd name="adj3" fmla="val 60735"/>
              <a:gd name="adj4" fmla="val 226247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국적코드 컬럼은 빈 칸</a:t>
            </a:r>
            <a:r>
              <a:rPr lang="en-US" altLang="ko-KR" sz="1000" smtClean="0">
                <a:solidFill>
                  <a:schemeClr val="tx1"/>
                </a:solidFill>
              </a:rPr>
              <a:t>(non-null)</a:t>
            </a:r>
            <a:r>
              <a:rPr lang="ko-KR" altLang="en-US" sz="1000" smtClean="0">
                <a:solidFill>
                  <a:schemeClr val="tx1"/>
                </a:solidFill>
              </a:rPr>
              <a:t>이 없이 </a:t>
            </a:r>
            <a:r>
              <a:rPr lang="en-US" altLang="ko-KR" sz="1000" smtClean="0">
                <a:solidFill>
                  <a:schemeClr val="tx1"/>
                </a:solidFill>
              </a:rPr>
              <a:t>6</a:t>
            </a:r>
            <a:r>
              <a:rPr lang="ko-KR" altLang="en-US" sz="1000" smtClean="0">
                <a:solidFill>
                  <a:schemeClr val="tx1"/>
                </a:solidFill>
              </a:rPr>
              <a:t>개의 행으로 구성된 문자열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789569" y="3950891"/>
            <a:ext cx="2192547" cy="367342"/>
          </a:xfrm>
          <a:prstGeom prst="borderCallout1">
            <a:avLst>
              <a:gd name="adj1" fmla="val 39283"/>
              <a:gd name="adj2" fmla="val 431"/>
              <a:gd name="adj3" fmla="val 33893"/>
              <a:gd name="adj4" fmla="val -193162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성별 컬럼은 빈 칸이 없이 </a:t>
            </a:r>
            <a:r>
              <a:rPr lang="en-US" altLang="ko-KR" sz="1000" smtClean="0">
                <a:solidFill>
                  <a:schemeClr val="tx1"/>
                </a:solidFill>
              </a:rPr>
              <a:t>6</a:t>
            </a:r>
            <a:r>
              <a:rPr lang="ko-KR" altLang="en-US" sz="1000" smtClean="0">
                <a:solidFill>
                  <a:schemeClr val="tx1"/>
                </a:solidFill>
              </a:rPr>
              <a:t>개의 행으로 구성된 문자열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6789569" y="4408825"/>
            <a:ext cx="2192547" cy="404713"/>
          </a:xfrm>
          <a:prstGeom prst="borderCallout1">
            <a:avLst>
              <a:gd name="adj1" fmla="val 341"/>
              <a:gd name="adj2" fmla="val 431"/>
              <a:gd name="adj3" fmla="val -2701"/>
              <a:gd name="adj4" fmla="val -193949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데이터는 정수형 데이터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개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문자열 데이터 </a:t>
            </a:r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개로 구성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55274" y="4231967"/>
            <a:ext cx="2192547" cy="418389"/>
          </a:xfrm>
          <a:prstGeom prst="borderCallout1">
            <a:avLst>
              <a:gd name="adj1" fmla="val 1553"/>
              <a:gd name="adj2" fmla="val 98792"/>
              <a:gd name="adj3" fmla="val 3982"/>
              <a:gd name="adj4" fmla="val 223494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입국객수 컬럼은 빈 칸이 없이 </a:t>
            </a:r>
            <a:r>
              <a:rPr lang="en-US" altLang="ko-KR" sz="1000" smtClean="0">
                <a:solidFill>
                  <a:schemeClr val="bg1"/>
                </a:solidFill>
              </a:rPr>
              <a:t>6</a:t>
            </a:r>
            <a:r>
              <a:rPr lang="ko-KR" altLang="en-US" sz="1000" smtClean="0">
                <a:solidFill>
                  <a:schemeClr val="bg1"/>
                </a:solidFill>
              </a:rPr>
              <a:t>개의 행으로 구성된 정수형 데이터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2347821" y="4946147"/>
            <a:ext cx="2192547" cy="326931"/>
          </a:xfrm>
          <a:prstGeom prst="borderCallout1">
            <a:avLst>
              <a:gd name="adj1" fmla="val -4677"/>
              <a:gd name="adj2" fmla="val 38595"/>
              <a:gd name="adj3" fmla="val -105069"/>
              <a:gd name="adj4" fmla="val 38575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데이터가 총 </a:t>
            </a:r>
            <a:r>
              <a:rPr lang="en-US" altLang="ko-KR" sz="1000" smtClean="0">
                <a:solidFill>
                  <a:schemeClr val="bg1"/>
                </a:solidFill>
              </a:rPr>
              <a:t>224</a:t>
            </a:r>
            <a:r>
              <a:rPr lang="ko-KR" altLang="en-US" sz="1000" smtClean="0">
                <a:solidFill>
                  <a:schemeClr val="bg1"/>
                </a:solidFill>
              </a:rPr>
              <a:t>바이트 메모리 사용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2518918" y="4606504"/>
            <a:ext cx="1731029" cy="413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설명선 1 20"/>
          <p:cNvSpPr/>
          <p:nvPr/>
        </p:nvSpPr>
        <p:spPr>
          <a:xfrm>
            <a:off x="155273" y="3146775"/>
            <a:ext cx="2192547" cy="341879"/>
          </a:xfrm>
          <a:prstGeom prst="borderCallout1">
            <a:avLst>
              <a:gd name="adj1" fmla="val 33385"/>
              <a:gd name="adj2" fmla="val 99972"/>
              <a:gd name="adj3" fmla="val 32979"/>
              <a:gd name="adj4" fmla="val 196739"/>
            </a:avLst>
          </a:prstGeom>
          <a:solidFill>
            <a:schemeClr val="accent2">
              <a:lumMod val="75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0-5</a:t>
            </a:r>
            <a:r>
              <a:rPr lang="ko-KR" altLang="en-US" sz="1000" smtClean="0">
                <a:solidFill>
                  <a:schemeClr val="bg1"/>
                </a:solidFill>
              </a:rPr>
              <a:t>까지</a:t>
            </a:r>
            <a:r>
              <a:rPr lang="en-US" altLang="ko-KR" sz="1000" smtClean="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총 </a:t>
            </a:r>
            <a:r>
              <a:rPr lang="en-US" altLang="ko-KR" sz="1000" smtClean="0">
                <a:solidFill>
                  <a:schemeClr val="bg1"/>
                </a:solidFill>
              </a:rPr>
              <a:t>6</a:t>
            </a:r>
            <a:r>
              <a:rPr lang="ko-KR" altLang="en-US" sz="1000" smtClean="0">
                <a:solidFill>
                  <a:schemeClr val="bg1"/>
                </a:solidFill>
              </a:rPr>
              <a:t>개의 행으로 구성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80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824488"/>
            <a:ext cx="4381500" cy="3657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</a:t>
            </a:r>
            <a:r>
              <a:rPr lang="ko-KR" altLang="en-US" sz="2000" smtClean="0"/>
              <a:t>불러오기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기초통계량 확인</a:t>
            </a:r>
            <a:r>
              <a:rPr lang="en-US" altLang="ko-KR" sz="1800" smtClean="0"/>
              <a:t>: describe() </a:t>
            </a:r>
            <a:r>
              <a:rPr lang="ko-KR" altLang="en-US" sz="1800" smtClean="0"/>
              <a:t>함수는 숫자형 데이터에 대한 여러가지 통계량 출력</a:t>
            </a:r>
            <a:endParaRPr lang="en-US" altLang="ko-KR" sz="1800"/>
          </a:p>
        </p:txBody>
      </p:sp>
      <p:sp>
        <p:nvSpPr>
          <p:cNvPr id="12" name="설명선 1 11"/>
          <p:cNvSpPr/>
          <p:nvPr/>
        </p:nvSpPr>
        <p:spPr>
          <a:xfrm>
            <a:off x="3899720" y="4320820"/>
            <a:ext cx="577389" cy="251298"/>
          </a:xfrm>
          <a:prstGeom prst="borderCallout1">
            <a:avLst>
              <a:gd name="adj1" fmla="val 569"/>
              <a:gd name="adj2" fmla="val -768"/>
              <a:gd name="adj3" fmla="val 363"/>
              <a:gd name="adj4" fmla="val -210970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최소값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615927" y="4591927"/>
            <a:ext cx="762942" cy="252000"/>
          </a:xfrm>
          <a:prstGeom prst="borderCallout1">
            <a:avLst>
              <a:gd name="adj1" fmla="val 21"/>
              <a:gd name="adj2" fmla="val 100759"/>
              <a:gd name="adj3" fmla="val -2452"/>
              <a:gd name="adj4" fmla="val 290822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사분위수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3899721" y="4808119"/>
            <a:ext cx="1215744" cy="252000"/>
          </a:xfrm>
          <a:prstGeom prst="borderCallout1">
            <a:avLst>
              <a:gd name="adj1" fmla="val 1784"/>
              <a:gd name="adj2" fmla="val 1218"/>
              <a:gd name="adj3" fmla="val 5768"/>
              <a:gd name="adj4" fmla="val -102520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사분위수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중위수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899720" y="5339785"/>
            <a:ext cx="640648" cy="216000"/>
          </a:xfrm>
          <a:prstGeom prst="borderCallout1">
            <a:avLst>
              <a:gd name="adj1" fmla="val 341"/>
              <a:gd name="adj2" fmla="val 431"/>
              <a:gd name="adj3" fmla="val 1562"/>
              <a:gd name="adj4" fmla="val -206548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최대값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615927" y="5087022"/>
            <a:ext cx="760561" cy="252000"/>
          </a:xfrm>
          <a:prstGeom prst="borderCallout1">
            <a:avLst>
              <a:gd name="adj1" fmla="val 1553"/>
              <a:gd name="adj2" fmla="val 98792"/>
              <a:gd name="adj3" fmla="val -1328"/>
              <a:gd name="adj4" fmla="val 293815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사분위수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21" name="설명선 1 20"/>
          <p:cNvSpPr/>
          <p:nvPr/>
        </p:nvSpPr>
        <p:spPr>
          <a:xfrm>
            <a:off x="1614079" y="4121530"/>
            <a:ext cx="762409" cy="252000"/>
          </a:xfrm>
          <a:prstGeom prst="borderCallout1">
            <a:avLst>
              <a:gd name="adj1" fmla="val -4270"/>
              <a:gd name="adj2" fmla="val 99167"/>
              <a:gd name="adj3" fmla="val -8100"/>
              <a:gd name="adj4" fmla="val 292277"/>
            </a:avLst>
          </a:prstGeom>
          <a:solidFill>
            <a:schemeClr val="accent2">
              <a:lumMod val="75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표준편차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3899720" y="3843652"/>
            <a:ext cx="577389" cy="252000"/>
          </a:xfrm>
          <a:prstGeom prst="borderCallout1">
            <a:avLst>
              <a:gd name="adj1" fmla="val -1254"/>
              <a:gd name="adj2" fmla="val -250"/>
              <a:gd name="adj3" fmla="val 1050"/>
              <a:gd name="adj4" fmla="val -225870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평균값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1505221" y="3598557"/>
            <a:ext cx="871267" cy="252000"/>
          </a:xfrm>
          <a:prstGeom prst="borderCallout1">
            <a:avLst>
              <a:gd name="adj1" fmla="val -2902"/>
              <a:gd name="adj2" fmla="val 102065"/>
              <a:gd name="adj3" fmla="val -4973"/>
              <a:gd name="adj4" fmla="val 26544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 개수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7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구글신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구글철학관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rcQRIgHBY4c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943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컬럼 기준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확인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7" y="1636323"/>
            <a:ext cx="4381500" cy="3257550"/>
          </a:xfrm>
          <a:prstGeom prst="rect">
            <a:avLst/>
          </a:prstGeom>
        </p:spPr>
      </p:pic>
      <p:sp>
        <p:nvSpPr>
          <p:cNvPr id="14" name="텍스트 개체 틀 2"/>
          <p:cNvSpPr txBox="1">
            <a:spLocks/>
          </p:cNvSpPr>
          <p:nvPr/>
        </p:nvSpPr>
        <p:spPr>
          <a:xfrm>
            <a:off x="4523220" y="923390"/>
            <a:ext cx="4488150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개의 컬럼 선택</a:t>
            </a:r>
            <a:endParaRPr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298" y="1636323"/>
            <a:ext cx="4391025" cy="24669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42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컬럼 기준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여러 개의 컬럼 선택</a:t>
            </a:r>
            <a:endParaRPr lang="en-US" altLang="ko-KR" sz="1800"/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4523220" y="923390"/>
            <a:ext cx="4488150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신규 컬럼 생성</a:t>
            </a:r>
            <a:endParaRPr lang="en-US" altLang="ko-KR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5" y="1636323"/>
            <a:ext cx="4371975" cy="3162300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151245" y="4798623"/>
            <a:ext cx="4262897" cy="549754"/>
          </a:xfrm>
          <a:prstGeom prst="borderCallout1">
            <a:avLst>
              <a:gd name="adj1" fmla="val 1091"/>
              <a:gd name="adj2" fmla="val 48892"/>
              <a:gd name="adj3" fmla="val -428054"/>
              <a:gd name="adj4" fmla="val 4935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대괄호로 묶은 형태는 리스트를 의미함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여러 개의 컬럼을 선택하기 위해서는 여러 개의 컬럼을 리스트로 묶어서 입력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8792" y="2432649"/>
            <a:ext cx="2300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82" y="1636323"/>
            <a:ext cx="4391025" cy="3457575"/>
          </a:xfrm>
          <a:prstGeom prst="rect">
            <a:avLst/>
          </a:prstGeom>
        </p:spPr>
      </p:pic>
      <p:sp>
        <p:nvSpPr>
          <p:cNvPr id="13" name="설명선 1 12"/>
          <p:cNvSpPr/>
          <p:nvPr/>
        </p:nvSpPr>
        <p:spPr>
          <a:xfrm>
            <a:off x="4632164" y="5096946"/>
            <a:ext cx="4262897" cy="251431"/>
          </a:xfrm>
          <a:prstGeom prst="borderCallout1">
            <a:avLst>
              <a:gd name="adj1" fmla="val 1091"/>
              <a:gd name="adj2" fmla="val 48892"/>
              <a:gd name="adj3" fmla="val -1063093"/>
              <a:gd name="adj4" fmla="val 48752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데이터에 존재하지 않던 컬럼에 값을 부여하면 새로운 컬럼이 생성됨</a:t>
            </a:r>
            <a:endParaRPr lang="en-US" altLang="ko-KR" sz="1000" smtClean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79329" y="2420422"/>
            <a:ext cx="2170045" cy="122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47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행 기준</a:t>
            </a:r>
            <a:r>
              <a:rPr lang="en-US" altLang="ko-KR" sz="2000" smtClean="0"/>
              <a:t>(Filtering)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성별이 남성인 데이터 필터링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결과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1652587"/>
            <a:ext cx="4400550" cy="2638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37" y="868217"/>
            <a:ext cx="4381500" cy="325755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940279" y="3642268"/>
            <a:ext cx="3959525" cy="670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940279" y="3071004"/>
            <a:ext cx="3959525" cy="3191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40279" y="2496992"/>
            <a:ext cx="3959525" cy="5636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92" y="4125766"/>
            <a:ext cx="3963418" cy="2257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4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행 기준</a:t>
            </a:r>
            <a:r>
              <a:rPr lang="en-US" altLang="ko-KR" sz="2000" smtClean="0"/>
              <a:t>(Filtering)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입국객수가 </a:t>
            </a:r>
            <a:r>
              <a:rPr lang="en-US" altLang="ko-KR" sz="1800" smtClean="0"/>
              <a:t>150,000</a:t>
            </a:r>
            <a:r>
              <a:rPr lang="ko-KR" altLang="en-US" sz="1800" smtClean="0"/>
              <a:t>명 이상인 데이터 필터링</a:t>
            </a:r>
            <a:endParaRPr lang="en-US" altLang="ko-KR" sz="18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" y="1868068"/>
            <a:ext cx="3541298" cy="2143215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4609284" y="923395"/>
            <a:ext cx="4393452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4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성별이 남성이면서 입국객수가 </a:t>
            </a:r>
            <a:r>
              <a:rPr lang="en-US" altLang="ko-KR" sz="1800" smtClean="0"/>
              <a:t>150,000</a:t>
            </a:r>
            <a:r>
              <a:rPr lang="ko-KR" altLang="en-US" sz="1800" smtClean="0"/>
              <a:t>명 이상인 데이터 필터링</a:t>
            </a:r>
            <a:endParaRPr lang="en-US" altLang="ko-KR" sz="180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660" y="1868068"/>
            <a:ext cx="5285062" cy="1267493"/>
          </a:xfrm>
          <a:prstGeom prst="rect">
            <a:avLst/>
          </a:prstGeom>
        </p:spPr>
      </p:pic>
      <p:sp>
        <p:nvSpPr>
          <p:cNvPr id="14" name="텍스트 개체 틀 2"/>
          <p:cNvSpPr txBox="1">
            <a:spLocks/>
          </p:cNvSpPr>
          <p:nvPr/>
        </p:nvSpPr>
        <p:spPr>
          <a:xfrm>
            <a:off x="117815" y="4011283"/>
            <a:ext cx="4393452" cy="22342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컬럼에 대해 여러 조건으로 데이터 필터링</a:t>
            </a:r>
            <a:endParaRPr lang="en-US" altLang="ko-KR" sz="180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5" y="4540410"/>
            <a:ext cx="3541299" cy="1832657"/>
          </a:xfrm>
          <a:prstGeom prst="rect">
            <a:avLst/>
          </a:prstGeom>
        </p:spPr>
      </p:pic>
      <p:sp>
        <p:nvSpPr>
          <p:cNvPr id="17" name="텍스트 개체 틀 2"/>
          <p:cNvSpPr txBox="1">
            <a:spLocks/>
          </p:cNvSpPr>
          <p:nvPr/>
        </p:nvSpPr>
        <p:spPr>
          <a:xfrm>
            <a:off x="4603298" y="3145770"/>
            <a:ext cx="4393452" cy="22342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컬럼에 대해 여러 조건으로 데이터 필터링</a:t>
            </a:r>
            <a:endParaRPr lang="en-US" altLang="ko-KR" sz="180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28" y="3705764"/>
            <a:ext cx="4721394" cy="21327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589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4" y="926266"/>
            <a:ext cx="8862283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통합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옆으로 통합</a:t>
            </a:r>
            <a:r>
              <a:rPr lang="en-US" altLang="ko-KR" sz="2000" smtClean="0"/>
              <a:t>(Merge)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51" y="4251494"/>
            <a:ext cx="2006208" cy="2108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712" y="775976"/>
            <a:ext cx="3817283" cy="34770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5" y="1301778"/>
            <a:ext cx="3905467" cy="293969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96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7" y="1381125"/>
            <a:ext cx="4381500" cy="40957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/>
              <a:t>옆으로 통합</a:t>
            </a:r>
            <a:r>
              <a:rPr lang="en-US" altLang="ko-KR" sz="2000"/>
              <a:t>(Merge)</a:t>
            </a:r>
          </a:p>
        </p:txBody>
      </p:sp>
      <p:sp>
        <p:nvSpPr>
          <p:cNvPr id="7" name="설명선 1 6"/>
          <p:cNvSpPr/>
          <p:nvPr/>
        </p:nvSpPr>
        <p:spPr>
          <a:xfrm>
            <a:off x="4502636" y="811308"/>
            <a:ext cx="4479479" cy="396000"/>
          </a:xfrm>
          <a:prstGeom prst="borderCallout1">
            <a:avLst>
              <a:gd name="adj1" fmla="val 4923"/>
              <a:gd name="adj2" fmla="val -165"/>
              <a:gd name="adj3" fmla="val 344995"/>
              <a:gd name="adj4" fmla="val -6505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기준 테이블과 정보를 결합하고 싶은 테이블 간에 공통된 컬럼에 대해 같은 값을 찾아서 결헙해 하나의 테이블로 합치는 역할을 하는 함수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11215" y="2156604"/>
            <a:ext cx="57797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3351825" y="1899228"/>
            <a:ext cx="1918917" cy="252000"/>
          </a:xfrm>
          <a:prstGeom prst="borderCallout1">
            <a:avLst>
              <a:gd name="adj1" fmla="val 96754"/>
              <a:gd name="adj2" fmla="val -26"/>
              <a:gd name="adj3" fmla="val 99615"/>
              <a:gd name="adj4" fmla="val -7435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왼쪽 테이블은 </a:t>
            </a:r>
            <a:r>
              <a:rPr lang="en-US" altLang="ko-KR" sz="1000" smtClean="0">
                <a:solidFill>
                  <a:schemeClr val="bg1"/>
                </a:solidFill>
              </a:rPr>
              <a:t>sample_1</a:t>
            </a:r>
            <a:r>
              <a:rPr lang="ko-KR" altLang="en-US" sz="1000" smtClean="0">
                <a:solidFill>
                  <a:schemeClr val="bg1"/>
                </a:solidFill>
              </a:rPr>
              <a:t>로 지정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5337823" y="2053499"/>
            <a:ext cx="2262045" cy="252000"/>
          </a:xfrm>
          <a:prstGeom prst="borderCallout1">
            <a:avLst>
              <a:gd name="adj1" fmla="val 97911"/>
              <a:gd name="adj2" fmla="val -312"/>
              <a:gd name="adj3" fmla="val 101233"/>
              <a:gd name="adj4" fmla="val -151408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오른쪽 테이블은 </a:t>
            </a:r>
            <a:r>
              <a:rPr lang="en-US" altLang="ko-KR" sz="1000" smtClean="0">
                <a:solidFill>
                  <a:schemeClr val="tx1"/>
                </a:solidFill>
              </a:rPr>
              <a:t>code_master</a:t>
            </a:r>
            <a:r>
              <a:rPr lang="ko-KR" altLang="en-US" sz="1000" smtClean="0">
                <a:solidFill>
                  <a:schemeClr val="tx1"/>
                </a:solidFill>
              </a:rPr>
              <a:t>로 지정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607833" y="2356675"/>
            <a:ext cx="2374282" cy="252000"/>
          </a:xfrm>
          <a:prstGeom prst="borderCallout1">
            <a:avLst>
              <a:gd name="adj1" fmla="val 28452"/>
              <a:gd name="adj2" fmla="val 1098"/>
              <a:gd name="adj3" fmla="val 38140"/>
              <a:gd name="adj4" fmla="val -197310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왼쪽 테이블을 기준으로 두 테이블 결합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359430" y="2489016"/>
            <a:ext cx="1560800" cy="252000"/>
          </a:xfrm>
          <a:prstGeom prst="borderCallout1">
            <a:avLst>
              <a:gd name="adj1" fmla="val 44842"/>
              <a:gd name="adj2" fmla="val 1536"/>
              <a:gd name="adj3" fmla="val 48164"/>
              <a:gd name="adj4" fmla="val -89902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왼쪽 테이블의 기준 컬럼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3351825" y="2809552"/>
            <a:ext cx="1700672" cy="252000"/>
          </a:xfrm>
          <a:prstGeom prst="borderCallout1">
            <a:avLst>
              <a:gd name="adj1" fmla="val -2185"/>
              <a:gd name="adj2" fmla="val 668"/>
              <a:gd name="adj3" fmla="val -4420"/>
              <a:gd name="adj4" fmla="val -83198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오른쪽 테이블의 기준 컬럼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46" y="3737320"/>
            <a:ext cx="2935668" cy="2674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120" y="4148067"/>
            <a:ext cx="3003485" cy="22607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V="1">
            <a:off x="3623094" y="4963083"/>
            <a:ext cx="2845751" cy="3095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589857" y="4959017"/>
            <a:ext cx="2900395" cy="5137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46160" y="5495953"/>
            <a:ext cx="2844092" cy="4962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6160" y="5500019"/>
            <a:ext cx="2822685" cy="6878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74453" y="3429000"/>
            <a:ext cx="2018581" cy="2043809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27364" y="3437132"/>
            <a:ext cx="496350" cy="204380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굽은 화살표 44"/>
          <p:cNvSpPr/>
          <p:nvPr/>
        </p:nvSpPr>
        <p:spPr>
          <a:xfrm rot="16200000">
            <a:off x="1953732" y="4809080"/>
            <a:ext cx="414238" cy="1768538"/>
          </a:xfrm>
          <a:prstGeom prst="bentArrow">
            <a:avLst>
              <a:gd name="adj1" fmla="val 33657"/>
              <a:gd name="adj2" fmla="val 36986"/>
              <a:gd name="adj3" fmla="val 27624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굽은 화살표 45"/>
          <p:cNvSpPr/>
          <p:nvPr/>
        </p:nvSpPr>
        <p:spPr>
          <a:xfrm flipH="1">
            <a:off x="3026778" y="3525635"/>
            <a:ext cx="3796715" cy="1127061"/>
          </a:xfrm>
          <a:prstGeom prst="bentArrow">
            <a:avLst>
              <a:gd name="adj1" fmla="val 14484"/>
              <a:gd name="adj2" fmla="val 11597"/>
              <a:gd name="adj3" fmla="val 17730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06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0" y="1268266"/>
            <a:ext cx="4400550" cy="35623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/>
              <a:t>옆으로 통합</a:t>
            </a:r>
            <a:r>
              <a:rPr lang="en-US" altLang="ko-KR" sz="2000"/>
              <a:t>(Merge)</a:t>
            </a:r>
          </a:p>
        </p:txBody>
      </p:sp>
      <p:sp>
        <p:nvSpPr>
          <p:cNvPr id="15" name="설명선 1 14"/>
          <p:cNvSpPr/>
          <p:nvPr/>
        </p:nvSpPr>
        <p:spPr>
          <a:xfrm>
            <a:off x="3881064" y="2270951"/>
            <a:ext cx="3891335" cy="252000"/>
          </a:xfrm>
          <a:prstGeom prst="borderCallout1">
            <a:avLst>
              <a:gd name="adj1" fmla="val 28452"/>
              <a:gd name="adj2" fmla="val 211"/>
              <a:gd name="adj3" fmla="val 27871"/>
              <a:gd name="adj4" fmla="val -39769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두 테이블의 기준 컬럼의 값이 서로 일치하는 경우에만 데이터 통합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46" y="3737320"/>
            <a:ext cx="2935668" cy="2674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120" y="4148067"/>
            <a:ext cx="3003485" cy="22607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V="1">
            <a:off x="3623094" y="4963083"/>
            <a:ext cx="2845751" cy="3095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589857" y="4959017"/>
            <a:ext cx="2900395" cy="5137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46160" y="5495953"/>
            <a:ext cx="2844092" cy="4962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6160" y="5500019"/>
            <a:ext cx="2822685" cy="6878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74453" y="3364302"/>
            <a:ext cx="2018581" cy="1466315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27364" y="3364302"/>
            <a:ext cx="496350" cy="146631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굽은 화살표 44"/>
          <p:cNvSpPr/>
          <p:nvPr/>
        </p:nvSpPr>
        <p:spPr>
          <a:xfrm rot="16200000">
            <a:off x="1625925" y="4481273"/>
            <a:ext cx="1069852" cy="1768538"/>
          </a:xfrm>
          <a:prstGeom prst="bentArrow">
            <a:avLst>
              <a:gd name="adj1" fmla="val 16725"/>
              <a:gd name="adj2" fmla="val 17466"/>
              <a:gd name="adj3" fmla="val 18755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굽은 화살표 45"/>
          <p:cNvSpPr/>
          <p:nvPr/>
        </p:nvSpPr>
        <p:spPr>
          <a:xfrm flipH="1">
            <a:off x="3026778" y="3525635"/>
            <a:ext cx="3796715" cy="1127061"/>
          </a:xfrm>
          <a:prstGeom prst="bentArrow">
            <a:avLst>
              <a:gd name="adj1" fmla="val 14484"/>
              <a:gd name="adj2" fmla="val 11597"/>
              <a:gd name="adj3" fmla="val 17730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603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12" y="1300249"/>
            <a:ext cx="3884505" cy="244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2" y="1289473"/>
            <a:ext cx="3943670" cy="29620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215" y="3754641"/>
            <a:ext cx="2846455" cy="2603630"/>
          </a:xfrm>
          <a:prstGeom prst="rect">
            <a:avLst/>
          </a:prstGeom>
        </p:spPr>
      </p:pic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 smtClean="0"/>
              <a:t>아래로 </a:t>
            </a:r>
            <a:r>
              <a:rPr lang="ko-KR" altLang="en-US" sz="2000"/>
              <a:t>통합</a:t>
            </a:r>
            <a:r>
              <a:rPr lang="en-US" altLang="ko-KR" sz="2000" smtClean="0"/>
              <a:t>(Append)</a:t>
            </a:r>
            <a:endParaRPr lang="en-US" altLang="ko-KR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3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9" y="1171575"/>
            <a:ext cx="4552950" cy="4514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 smtClean="0"/>
              <a:t>아래로 </a:t>
            </a:r>
            <a:r>
              <a:rPr lang="ko-KR" altLang="en-US" sz="2000"/>
              <a:t>통합</a:t>
            </a:r>
            <a:r>
              <a:rPr lang="en-US" altLang="ko-KR" sz="2000" smtClean="0"/>
              <a:t>(Append)</a:t>
            </a:r>
            <a:endParaRPr lang="en-US" altLang="ko-KR" sz="2000"/>
          </a:p>
        </p:txBody>
      </p:sp>
      <p:sp>
        <p:nvSpPr>
          <p:cNvPr id="7" name="설명선 1 6"/>
          <p:cNvSpPr/>
          <p:nvPr/>
        </p:nvSpPr>
        <p:spPr>
          <a:xfrm>
            <a:off x="4691879" y="811308"/>
            <a:ext cx="4290236" cy="702110"/>
          </a:xfrm>
          <a:prstGeom prst="borderCallout1">
            <a:avLst>
              <a:gd name="adj1" fmla="val 4923"/>
              <a:gd name="adj2" fmla="val -165"/>
              <a:gd name="adj3" fmla="val 164543"/>
              <a:gd name="adj4" fmla="val -3698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>
                <a:solidFill>
                  <a:schemeClr val="tx1"/>
                </a:solidFill>
              </a:rPr>
              <a:t>append() </a:t>
            </a:r>
            <a:r>
              <a:rPr lang="ko-KR" altLang="en-US" sz="1000" smtClean="0">
                <a:solidFill>
                  <a:schemeClr val="tx1"/>
                </a:solidFill>
              </a:rPr>
              <a:t>함수를 사용해 </a:t>
            </a:r>
            <a:r>
              <a:rPr lang="en-US" altLang="ko-KR" sz="1000" smtClean="0">
                <a:solidFill>
                  <a:schemeClr val="tx1"/>
                </a:solidFill>
              </a:rPr>
              <a:t>sample_1_code</a:t>
            </a:r>
            <a:r>
              <a:rPr lang="ko-KR" altLang="en-US" sz="1000" smtClean="0">
                <a:solidFill>
                  <a:schemeClr val="tx1"/>
                </a:solidFill>
              </a:rPr>
              <a:t>의 칼럼을 기준으로 </a:t>
            </a:r>
            <a:r>
              <a:rPr lang="en-US" altLang="ko-KR" sz="1000" smtClean="0">
                <a:solidFill>
                  <a:schemeClr val="tx1"/>
                </a:solidFill>
              </a:rPr>
              <a:t>sample_2_code</a:t>
            </a:r>
            <a:r>
              <a:rPr lang="ko-KR" altLang="en-US" sz="1000" smtClean="0">
                <a:solidFill>
                  <a:schemeClr val="tx1"/>
                </a:solidFill>
              </a:rPr>
              <a:t>를</a:t>
            </a:r>
            <a:r>
              <a:rPr lang="en-US" altLang="ko-KR" sz="1000" smtClean="0">
                <a:solidFill>
                  <a:schemeClr val="tx1"/>
                </a:solidFill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</a:rPr>
              <a:t>아래로 통합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>
                <a:solidFill>
                  <a:schemeClr val="tx1"/>
                </a:solidFill>
              </a:rPr>
              <a:t>append() </a:t>
            </a:r>
            <a:r>
              <a:rPr lang="ko-KR" altLang="en-US" sz="1000" smtClean="0">
                <a:solidFill>
                  <a:schemeClr val="tx1"/>
                </a:solidFill>
              </a:rPr>
              <a:t>함수를 사용하여 데이터 통합을 하기 위해서는 반드시 컬럼 순서가 동일해야 함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905774" y="1949571"/>
            <a:ext cx="2234242" cy="86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4691879" y="1706198"/>
            <a:ext cx="2726838" cy="252000"/>
          </a:xfrm>
          <a:prstGeom prst="borderCallout1">
            <a:avLst>
              <a:gd name="adj1" fmla="val 96754"/>
              <a:gd name="adj2" fmla="val -26"/>
              <a:gd name="adj3" fmla="val 99615"/>
              <a:gd name="adj4" fmla="val -5094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일반적으로 </a:t>
            </a:r>
            <a:r>
              <a:rPr lang="en-US" altLang="ko-KR" sz="1000" smtClean="0">
                <a:solidFill>
                  <a:schemeClr val="bg1"/>
                </a:solidFill>
              </a:rPr>
              <a:t>ignore_index = True </a:t>
            </a:r>
            <a:r>
              <a:rPr lang="ko-KR" altLang="en-US" sz="1000" smtClean="0">
                <a:solidFill>
                  <a:schemeClr val="bg1"/>
                </a:solidFill>
              </a:rPr>
              <a:t>인자를 지정함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9941" y="2907102"/>
            <a:ext cx="2723774" cy="1587261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96878" y="4537493"/>
            <a:ext cx="2726836" cy="9865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99" y="4378539"/>
            <a:ext cx="3195086" cy="20099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557" y="2040836"/>
            <a:ext cx="3183428" cy="2391017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>
            <a:off x="3023714" y="3200400"/>
            <a:ext cx="2082843" cy="301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3023714" y="5218352"/>
            <a:ext cx="2082843" cy="301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84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저장</a:t>
            </a:r>
            <a:r>
              <a:rPr lang="en-US" altLang="ko-KR" sz="2000" smtClean="0"/>
              <a:t>(to_excel)</a:t>
            </a:r>
            <a:endParaRPr lang="en-US" altLang="ko-KR" sz="20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" y="1250380"/>
            <a:ext cx="454342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3" y="2498419"/>
            <a:ext cx="3714750" cy="25431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52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104450" name="Picture 2" descr="3 essential future technologi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8227" y="1054747"/>
            <a:ext cx="7124701" cy="537519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45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크롤링</a:t>
            </a:r>
            <a:r>
              <a:rPr lang="en-US" altLang="ko-KR" sz="2000" smtClean="0"/>
              <a:t>(Web Crawling)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웹</a:t>
            </a:r>
            <a:r>
              <a:rPr lang="en-US" altLang="ko-KR" sz="1800" smtClean="0"/>
              <a:t> </a:t>
            </a:r>
            <a:r>
              <a:rPr lang="ko-KR" altLang="en-US" sz="1800" smtClean="0"/>
              <a:t>페이지에 있는 정보를 가지고 오는 것을 의미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selenium </a:t>
            </a:r>
            <a:r>
              <a:rPr lang="ko-KR" altLang="en-US" sz="1600" smtClean="0"/>
              <a:t>라이브러리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를 활용해 웹 브라우저 조작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는 크롬이나 인터넷 익스플로러 등에서 사이트 접속</a:t>
            </a:r>
            <a:r>
              <a:rPr lang="en-US" altLang="ko-KR" sz="1400" smtClean="0"/>
              <a:t>, </a:t>
            </a:r>
            <a:r>
              <a:rPr lang="ko-KR" altLang="en-US" sz="1400" smtClean="0"/>
              <a:t>버튼</a:t>
            </a:r>
            <a:r>
              <a:rPr lang="en-US" altLang="ko-KR" sz="1400"/>
              <a:t> </a:t>
            </a:r>
            <a:r>
              <a:rPr lang="ko-KR" altLang="en-US" sz="1400" smtClean="0"/>
              <a:t>클릭</a:t>
            </a:r>
            <a:r>
              <a:rPr lang="en-US" altLang="ko-KR" sz="1400" smtClean="0"/>
              <a:t>, </a:t>
            </a:r>
            <a:r>
              <a:rPr lang="ko-KR" altLang="en-US" sz="1400" smtClean="0"/>
              <a:t>글자 입력과 같이 웹 브라우저에서 사람이 할 수 있는 일들을 코드를 통해 제어할 수 있는 라이브러리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를 활용하기 위해서는 사용 중인 웹 브라우저의 종류에 따라 제어하는 드라이브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 </a:t>
            </a:r>
            <a:r>
              <a:rPr lang="ko-KR" altLang="en-US" sz="1600" smtClean="0"/>
              <a:t>라이브러리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웹 페이지 상의 </a:t>
            </a:r>
            <a:r>
              <a:rPr lang="en-US" altLang="ko-KR" sz="1400" smtClean="0"/>
              <a:t>HTML </a:t>
            </a:r>
            <a:r>
              <a:rPr lang="ko-KR" altLang="en-US" sz="1400" smtClean="0"/>
              <a:t>데이터에서 필요한 정보를 가져옴</a:t>
            </a:r>
            <a:endParaRPr lang="en-US" altLang="ko-KR" sz="1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45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selenium </a:t>
            </a:r>
            <a:r>
              <a:rPr lang="ko-KR" altLang="en-US" sz="1800" smtClean="0"/>
              <a:t>라이브러리 불러오기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selenium </a:t>
            </a:r>
            <a:r>
              <a:rPr lang="ko-KR" altLang="en-US" sz="1800"/>
              <a:t>라이브러리 </a:t>
            </a:r>
            <a:r>
              <a:rPr lang="ko-KR" altLang="en-US" sz="1800" smtClean="0"/>
              <a:t>미설치 시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64" y="2811136"/>
            <a:ext cx="5908730" cy="1992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62" y="1613638"/>
            <a:ext cx="3985039" cy="822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63" y="4803319"/>
            <a:ext cx="3985039" cy="79527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0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설치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크롬과 설치와 관계없이 </a:t>
            </a:r>
            <a:r>
              <a:rPr lang="en-US" altLang="ko-KR" sz="1600" smtClean="0"/>
              <a:t>selenium</a:t>
            </a:r>
            <a:r>
              <a:rPr lang="ko-KR" altLang="en-US" sz="1600" smtClean="0"/>
              <a:t>으로 작동하는 크롬드라이버는 별도의 추가 설치가 필요함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버전 확인</a:t>
            </a: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크롬 부라우저의 우측 상단 메뉴</a:t>
            </a:r>
            <a:r>
              <a:rPr lang="en-US" altLang="ko-KR" sz="1400" smtClean="0"/>
              <a:t>-[</a:t>
            </a:r>
            <a:r>
              <a:rPr lang="ko-KR" altLang="en-US" sz="1400" smtClean="0"/>
              <a:t>도움말</a:t>
            </a:r>
            <a:r>
              <a:rPr lang="en-US" altLang="ko-KR" sz="1400" smtClean="0"/>
              <a:t>]-[Chrome </a:t>
            </a:r>
            <a:r>
              <a:rPr lang="ko-KR" altLang="en-US" sz="1400" smtClean="0"/>
              <a:t>정보</a:t>
            </a:r>
            <a:r>
              <a:rPr lang="en-US" altLang="ko-KR" sz="1400" smtClean="0"/>
              <a:t>]</a:t>
            </a:r>
            <a:endParaRPr lang="en-US" altLang="ko-KR" sz="14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21" y="2691442"/>
            <a:ext cx="4018764" cy="339941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476645" y="2932981"/>
            <a:ext cx="199536" cy="2070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82</a:t>
            </a:fld>
            <a:endParaRPr lang="ja-JP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85" y="2691442"/>
            <a:ext cx="3228975" cy="1609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18053" y="3985404"/>
            <a:ext cx="526211" cy="215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설치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버전과 일치하는 크롬드라이버 파일 다운로드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/>
              <a:t>https://chromedriver.chromium.org/downloads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압축 </a:t>
            </a:r>
            <a:r>
              <a:rPr lang="ko-KR" altLang="en-US" sz="1600" smtClean="0"/>
              <a:t>해제 후 </a:t>
            </a:r>
            <a:r>
              <a:rPr lang="ko-KR" altLang="en-US" sz="1600" smtClean="0"/>
              <a:t>저장</a:t>
            </a:r>
            <a:endParaRPr lang="en-US" altLang="ko-KR" sz="160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222677" y="4078204"/>
            <a:ext cx="2057400" cy="365125"/>
          </a:xfrm>
        </p:spPr>
        <p:txBody>
          <a:bodyPr/>
          <a:lstStyle/>
          <a:p>
            <a:fld id="{78AED8E8-35F4-4F96-8B22-4FCB833312D4}" type="slidenum">
              <a:rPr lang="ja-JP" altLang="en-US" smtClean="0"/>
              <a:pPr/>
              <a:t>83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18" y="2193155"/>
            <a:ext cx="4175185" cy="316367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849673" y="5133931"/>
            <a:ext cx="273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82" y="4855524"/>
            <a:ext cx="3126357" cy="150274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6093343" y="6133999"/>
            <a:ext cx="8116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크롬드라이버 활용하기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실행</a:t>
            </a:r>
            <a:endParaRPr lang="en-US" altLang="ko-KR" sz="180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03" y="1555810"/>
            <a:ext cx="4031771" cy="10165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03" y="2572368"/>
            <a:ext cx="4914900" cy="3571875"/>
          </a:xfrm>
          <a:prstGeom prst="rect">
            <a:avLst/>
          </a:prstGeom>
        </p:spPr>
      </p:pic>
      <p:sp>
        <p:nvSpPr>
          <p:cNvPr id="18" name="설명선 1 17"/>
          <p:cNvSpPr/>
          <p:nvPr/>
        </p:nvSpPr>
        <p:spPr>
          <a:xfrm>
            <a:off x="6349042" y="4378613"/>
            <a:ext cx="2633072" cy="590202"/>
          </a:xfrm>
          <a:prstGeom prst="borderCallout1">
            <a:avLst>
              <a:gd name="adj1" fmla="val 538"/>
              <a:gd name="adj2" fmla="val 1145"/>
              <a:gd name="adj3" fmla="val 668"/>
              <a:gd name="adj4" fmla="val -17062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새로운 크롬 창이 자동으로 열리게 됨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이 크롬 창은 직접 제어하면 안 되고 파이썬 코드에 의해서만 제어해야 함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54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페이지 접속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lvl="1"/>
            <a:endParaRPr lang="en-US" altLang="ko-KR" sz="18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 </a:t>
            </a:r>
            <a:r>
              <a:rPr lang="ko-KR" altLang="en-US" sz="2000" smtClean="0"/>
              <a:t>구조</a:t>
            </a:r>
            <a:r>
              <a:rPr lang="en-US" altLang="ko-KR" sz="2000" smtClean="0"/>
              <a:t>(</a:t>
            </a:r>
            <a:r>
              <a:rPr lang="ko-KR" altLang="en-US" sz="2000" smtClean="0"/>
              <a:t>예제</a:t>
            </a:r>
            <a:r>
              <a:rPr lang="en-US" altLang="ko-KR" sz="2000" smtClean="0"/>
              <a:t>)</a:t>
            </a:r>
            <a:endParaRPr lang="en-US" altLang="ko-KR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5" y="1276805"/>
            <a:ext cx="3936880" cy="9673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733" y="1276805"/>
            <a:ext cx="3934002" cy="823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925" y="2594740"/>
            <a:ext cx="4061018" cy="3647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&lt;html&gt;</a:t>
            </a:r>
          </a:p>
          <a:p>
            <a:r>
              <a:rPr lang="en-US" altLang="ko-KR" sz="1100"/>
              <a:t>    &lt;head&gt;</a:t>
            </a:r>
          </a:p>
          <a:p>
            <a:r>
              <a:rPr lang="en-US" altLang="ko-KR" sz="1100"/>
              <a:t>    &lt;/head&gt;</a:t>
            </a:r>
          </a:p>
          <a:p>
            <a:r>
              <a:rPr lang="en-US" altLang="ko-KR" sz="1100"/>
              <a:t>    &lt;body&gt;</a:t>
            </a:r>
          </a:p>
          <a:p>
            <a:r>
              <a:rPr lang="en-US" altLang="ko-KR" sz="1100"/>
              <a:t>        &lt;h1&gt; </a:t>
            </a:r>
            <a:r>
              <a:rPr lang="ko-KR" altLang="en-US" sz="1100"/>
              <a:t>우리동네시장</a:t>
            </a:r>
            <a:r>
              <a:rPr lang="en-US" altLang="ko-KR" sz="1100"/>
              <a:t>&lt;/h1&gt;</a:t>
            </a:r>
          </a:p>
          <a:p>
            <a:r>
              <a:rPr lang="en-US" altLang="ko-KR" sz="1100"/>
              <a:t>            &lt;div class = 'sale'&gt;</a:t>
            </a:r>
          </a:p>
          <a:p>
            <a:r>
              <a:rPr lang="en-US" altLang="ko-KR" sz="1100"/>
              <a:t>                &lt;p id='fruits1' class='fruits'&gt;</a:t>
            </a:r>
          </a:p>
          <a:p>
            <a:r>
              <a:rPr lang="en-US" altLang="ko-KR" sz="1100"/>
              <a:t>                    &lt;span class = 'name'&gt; </a:t>
            </a:r>
            <a:r>
              <a:rPr lang="ko-KR" altLang="en-US" sz="1100"/>
              <a:t>바나나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'price'&gt; 3000</a:t>
            </a:r>
            <a:r>
              <a:rPr lang="ko-KR" altLang="en-US" sz="1100"/>
              <a:t>원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'inventory'&gt; 500</a:t>
            </a:r>
            <a:r>
              <a:rPr lang="ko-KR" altLang="en-US" sz="1100"/>
              <a:t>개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'store'&gt; </a:t>
            </a:r>
            <a:r>
              <a:rPr lang="ko-KR" altLang="en-US" sz="1100"/>
              <a:t>가나다상회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&lt;a href = 'http://bit.ly/forPlaywithData' &gt; </a:t>
            </a:r>
            <a:r>
              <a:rPr lang="ko-KR" altLang="en-US" sz="1100"/>
              <a:t>홈페이지 </a:t>
            </a:r>
            <a:r>
              <a:rPr lang="en-US" altLang="ko-KR" sz="1100"/>
              <a:t>&lt;/a&gt;</a:t>
            </a:r>
          </a:p>
          <a:p>
            <a:r>
              <a:rPr lang="en-US" altLang="ko-KR" sz="1100"/>
              <a:t>                &lt;/p&gt;</a:t>
            </a:r>
          </a:p>
          <a:p>
            <a:r>
              <a:rPr lang="en-US" altLang="ko-KR" sz="1100"/>
              <a:t>            &lt;/div&gt;</a:t>
            </a:r>
          </a:p>
          <a:p>
            <a:r>
              <a:rPr lang="en-US" altLang="ko-KR" sz="1100"/>
              <a:t>            &lt;div class = 'prepare'&gt;</a:t>
            </a:r>
          </a:p>
          <a:p>
            <a:r>
              <a:rPr lang="en-US" altLang="ko-KR" sz="1100"/>
              <a:t>                &lt;p id='fruits2' class='fruits'&gt;</a:t>
            </a:r>
          </a:p>
          <a:p>
            <a:r>
              <a:rPr lang="en-US" altLang="ko-KR" sz="1100"/>
              <a:t>                    &lt;span class ='name'&gt; </a:t>
            </a:r>
            <a:r>
              <a:rPr lang="ko-KR" altLang="en-US" sz="1100"/>
              <a:t>파인애플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&lt;/p&gt;</a:t>
            </a:r>
          </a:p>
          <a:p>
            <a:r>
              <a:rPr lang="en-US" altLang="ko-KR" sz="1100"/>
              <a:t>            &lt;/div&gt;</a:t>
            </a:r>
          </a:p>
          <a:p>
            <a:r>
              <a:rPr lang="en-US" altLang="ko-KR" sz="1100"/>
              <a:t>    &lt;/body&gt;</a:t>
            </a:r>
          </a:p>
          <a:p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833577" y="932019"/>
            <a:ext cx="4172393" cy="2035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페이지</a:t>
            </a:r>
            <a:r>
              <a:rPr lang="en-US" altLang="ko-KR" sz="2000" smtClean="0"/>
              <a:t>(HTML) </a:t>
            </a:r>
            <a:r>
              <a:rPr lang="ko-KR" altLang="en-US" sz="2000" smtClean="0"/>
              <a:t>다운로드</a:t>
            </a:r>
            <a:endParaRPr lang="en-US" altLang="ko-KR" sz="2000" smtClean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3907767" y="2588987"/>
            <a:ext cx="5098203" cy="2035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규칙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&lt;</a:t>
            </a:r>
            <a:r>
              <a:rPr lang="ko-KR" altLang="en-US" sz="1600" smtClean="0"/>
              <a:t>태그</a:t>
            </a:r>
            <a:r>
              <a:rPr lang="en-US" altLang="ko-KR" sz="1600" smtClean="0"/>
              <a:t>&gt;</a:t>
            </a:r>
            <a:r>
              <a:rPr lang="ko-KR" altLang="en-US" sz="1600" smtClean="0"/>
              <a:t>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시작하고 </a:t>
            </a:r>
            <a:r>
              <a:rPr lang="en-US" altLang="ko-KR" sz="1600" smtClean="0"/>
              <a:t>&lt;/</a:t>
            </a:r>
            <a:r>
              <a:rPr lang="ko-KR" altLang="en-US" sz="1600" smtClean="0"/>
              <a:t>태그</a:t>
            </a:r>
            <a:r>
              <a:rPr lang="en-US" altLang="ko-KR" sz="1600" smtClean="0"/>
              <a:t>&gt;</a:t>
            </a:r>
            <a:r>
              <a:rPr lang="ko-KR" altLang="en-US" sz="1600" smtClean="0"/>
              <a:t>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끝남</a:t>
            </a:r>
            <a:r>
              <a:rPr lang="en-US" altLang="ko-KR" sz="1600" smtClean="0"/>
              <a:t>. </a:t>
            </a:r>
            <a:r>
              <a:rPr lang="ko-KR" altLang="en-US" sz="1600" smtClean="0"/>
              <a:t>태그 부분에 들어가는 태그명은 </a:t>
            </a:r>
            <a:r>
              <a:rPr lang="en-US" altLang="ko-KR" sz="1600" smtClean="0"/>
              <a:t>div, p, span, a, tr, td </a:t>
            </a:r>
            <a:r>
              <a:rPr lang="ko-KR" altLang="en-US" sz="1600" smtClean="0"/>
              <a:t>등 다양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태그는 다른 태그에 속할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태그의 시작과 끝 사이에 화면에 표시되는 정보가 들어감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 기호 내에 속성을 가질 수 있음</a:t>
            </a:r>
            <a:endParaRPr lang="en-US" altLang="ko-KR" sz="1600" smtClean="0"/>
          </a:p>
          <a:p>
            <a:pPr lvl="2"/>
            <a:r>
              <a:rPr lang="en-US" altLang="ko-KR" sz="1600"/>
              <a:t> </a:t>
            </a:r>
            <a:r>
              <a:rPr lang="en-US" altLang="ko-KR" sz="1600" smtClean="0"/>
              <a:t>     &lt;</a:t>
            </a:r>
            <a:r>
              <a:rPr lang="ko-KR" altLang="en-US" sz="1600" smtClean="0"/>
              <a:t>태그 속성</a:t>
            </a:r>
            <a:r>
              <a:rPr lang="en-US" altLang="ko-KR" sz="1600" smtClean="0"/>
              <a:t>1 = </a:t>
            </a:r>
            <a:r>
              <a:rPr lang="ko-KR" altLang="en-US" sz="1600" smtClean="0"/>
              <a:t>값</a:t>
            </a:r>
            <a:r>
              <a:rPr lang="en-US" altLang="ko-KR" sz="1600" smtClean="0"/>
              <a:t>1 </a:t>
            </a:r>
            <a:r>
              <a:rPr lang="ko-KR" altLang="en-US" sz="1600" smtClean="0"/>
              <a:t>속성</a:t>
            </a:r>
            <a:r>
              <a:rPr lang="en-US" altLang="ko-KR" sz="1600" smtClean="0"/>
              <a:t>2 = </a:t>
            </a:r>
            <a:r>
              <a:rPr lang="ko-KR" altLang="en-US" sz="1600" smtClean="0"/>
              <a:t>값</a:t>
            </a:r>
            <a:r>
              <a:rPr lang="en-US" altLang="ko-KR" sz="1600" smtClean="0"/>
              <a:t>2&gt;</a:t>
            </a:r>
            <a:endParaRPr lang="en-US" altLang="ko-KR" sz="16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</p:txBody>
      </p:sp>
      <p:sp>
        <p:nvSpPr>
          <p:cNvPr id="14" name="설명선 1 13"/>
          <p:cNvSpPr/>
          <p:nvPr/>
        </p:nvSpPr>
        <p:spPr>
          <a:xfrm>
            <a:off x="4658265" y="5112850"/>
            <a:ext cx="1759788" cy="313165"/>
          </a:xfrm>
          <a:prstGeom prst="borderCallout1">
            <a:avLst>
              <a:gd name="adj1" fmla="val 538"/>
              <a:gd name="adj2" fmla="val 1145"/>
              <a:gd name="adj3" fmla="val -372942"/>
              <a:gd name="adj4" fmla="val -127701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</a:rPr>
              <a:t>바나나</a:t>
            </a:r>
            <a:r>
              <a:rPr lang="en-US" altLang="ko-KR" sz="1000" smtClean="0">
                <a:solidFill>
                  <a:schemeClr val="tx1"/>
                </a:solidFill>
              </a:rPr>
              <a:t>’ </a:t>
            </a:r>
            <a:r>
              <a:rPr lang="ko-KR" altLang="en-US" sz="1000" smtClean="0">
                <a:solidFill>
                  <a:schemeClr val="tx1"/>
                </a:solidFill>
              </a:rPr>
              <a:t>값을 찾는 방법은</a:t>
            </a:r>
            <a:r>
              <a:rPr lang="en-US" altLang="ko-KR" sz="1000" smtClean="0">
                <a:solidFill>
                  <a:schemeClr val="tx1"/>
                </a:solidFill>
              </a:rPr>
              <a:t>?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7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크롬 브라우저에서 웹 페이지의 </a:t>
            </a:r>
            <a:r>
              <a:rPr lang="en-US" altLang="ko-KR" sz="2000" smtClean="0"/>
              <a:t>HTML </a:t>
            </a:r>
            <a:r>
              <a:rPr lang="ko-KR" altLang="en-US" sz="2000" smtClean="0"/>
              <a:t>살펴보기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개발자 도구를 활용하여 현재 웹 페이지의 </a:t>
            </a:r>
            <a:r>
              <a:rPr lang="en-US" altLang="ko-KR" sz="1800" smtClean="0"/>
              <a:t>HTML </a:t>
            </a:r>
            <a:r>
              <a:rPr lang="ko-KR" altLang="en-US" sz="1800" smtClean="0"/>
              <a:t>정보를 살펴보고</a:t>
            </a:r>
            <a:r>
              <a:rPr lang="en-US" altLang="ko-KR" sz="1800" smtClean="0"/>
              <a:t>, </a:t>
            </a:r>
            <a:r>
              <a:rPr lang="ko-KR" altLang="en-US" sz="1800" smtClean="0"/>
              <a:t>필요한 정보에 해당하는 </a:t>
            </a:r>
            <a:r>
              <a:rPr lang="en-US" altLang="ko-KR" sz="1800" smtClean="0"/>
              <a:t>HTML</a:t>
            </a:r>
            <a:r>
              <a:rPr lang="ko-KR" altLang="en-US" sz="1800" smtClean="0"/>
              <a:t>의 위치 확인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멜론 차트 페이지</a:t>
            </a:r>
            <a:r>
              <a:rPr lang="en-US" altLang="ko-KR" sz="1800" smtClean="0"/>
              <a:t>(</a:t>
            </a:r>
            <a:r>
              <a:rPr lang="en-US" altLang="ko-KR" sz="1800" smtClean="0">
                <a:hlinkClick r:id="rId3"/>
              </a:rPr>
              <a:t>https://www.melon.com/chart/index.htm</a:t>
            </a:r>
            <a:r>
              <a:rPr lang="en-US" altLang="ko-KR" sz="1800" smtClean="0"/>
              <a:t>)</a:t>
            </a:r>
            <a:r>
              <a:rPr lang="ko-KR" altLang="en-US" sz="1800" smtClean="0"/>
              <a:t>에서 </a:t>
            </a:r>
            <a:r>
              <a:rPr lang="en-US" altLang="ko-KR" sz="1800" smtClean="0"/>
              <a:t>1</a:t>
            </a:r>
            <a:r>
              <a:rPr lang="ko-KR" altLang="en-US" sz="1800" smtClean="0"/>
              <a:t>위 곡에 대한 정보 찾기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우측 상단의 메뉴</a:t>
            </a:r>
            <a:r>
              <a:rPr lang="en-US" altLang="ko-KR" sz="1600" smtClean="0"/>
              <a:t>-[</a:t>
            </a:r>
            <a:r>
              <a:rPr lang="ko-KR" altLang="en-US" sz="1600" smtClean="0"/>
              <a:t>도구 더보기</a:t>
            </a:r>
            <a:r>
              <a:rPr lang="en-US" altLang="ko-KR" sz="1600" smtClean="0"/>
              <a:t>]-[</a:t>
            </a:r>
            <a:r>
              <a:rPr lang="ko-KR" altLang="en-US" sz="1600" smtClean="0"/>
              <a:t>개발자 도구</a:t>
            </a:r>
            <a:r>
              <a:rPr lang="en-US" altLang="ko-KR" sz="1600" smtClean="0"/>
              <a:t>]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800" smtClean="0"/>
              <a:t>개발자 도구 창에서 </a:t>
            </a:r>
            <a:r>
              <a:rPr lang="en-US" altLang="ko-KR" sz="1800" smtClean="0"/>
              <a:t>[Elements] </a:t>
            </a:r>
            <a:r>
              <a:rPr lang="ko-KR" altLang="en-US" sz="1800" smtClean="0"/>
              <a:t>탭을 클릭한 후 원하는 정보에서 마우스 오른쪽 버튼을 클릭한 후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검사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선택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800" smtClean="0"/>
              <a:t>해당 태그명</a:t>
            </a:r>
            <a:r>
              <a:rPr lang="en-US" altLang="ko-KR" sz="1800" smtClean="0"/>
              <a:t>, </a:t>
            </a:r>
            <a:r>
              <a:rPr lang="ko-KR" altLang="en-US" sz="1800" smtClean="0"/>
              <a:t>속성</a:t>
            </a:r>
            <a:r>
              <a:rPr lang="en-US" altLang="ko-KR" sz="1800" smtClean="0"/>
              <a:t>, </a:t>
            </a:r>
            <a:r>
              <a:rPr lang="ko-KR" altLang="en-US" sz="1800" smtClean="0"/>
              <a:t>태그 구조 등 확인 가능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0" y="3559803"/>
            <a:ext cx="3581271" cy="28308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453" y="3518014"/>
            <a:ext cx="3657913" cy="286417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03444" y="3778371"/>
            <a:ext cx="139151" cy="1639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1 7"/>
          <p:cNvSpPr/>
          <p:nvPr/>
        </p:nvSpPr>
        <p:spPr>
          <a:xfrm>
            <a:off x="6239392" y="4950103"/>
            <a:ext cx="2024714" cy="224968"/>
          </a:xfrm>
          <a:prstGeom prst="borderCallout1">
            <a:avLst>
              <a:gd name="adj1" fmla="val 538"/>
              <a:gd name="adj2" fmla="val 1145"/>
              <a:gd name="adj3" fmla="val 316675"/>
              <a:gd name="adj4" fmla="val -2639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58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BeautifulSoup</a:t>
            </a:r>
            <a:r>
              <a:rPr lang="ko-KR" altLang="en-US" sz="2000" smtClean="0"/>
              <a:t>을 이용한 정보 찾기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문자열을 </a:t>
            </a:r>
            <a:r>
              <a:rPr lang="en-US" altLang="ko-KR" sz="1800" smtClean="0"/>
              <a:t>BeautifulSoup</a:t>
            </a:r>
            <a:r>
              <a:rPr lang="ko-KR" altLang="en-US" sz="1800" smtClean="0"/>
              <a:t>으로 해석하기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68" y="1596696"/>
            <a:ext cx="5233085" cy="3481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68" y="5077835"/>
            <a:ext cx="4015687" cy="113240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64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BeautifulSoup</a:t>
            </a:r>
            <a:r>
              <a:rPr lang="ko-KR" altLang="en-US" sz="2000" smtClean="0"/>
              <a:t>을 이용한 정보 찾기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문자열을 </a:t>
            </a:r>
            <a:r>
              <a:rPr lang="en-US" altLang="ko-KR" sz="1800" smtClean="0"/>
              <a:t>BeautifulSoup</a:t>
            </a:r>
            <a:r>
              <a:rPr lang="ko-KR" altLang="en-US" sz="1800" smtClean="0"/>
              <a:t>으로 해석하기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68" y="1596696"/>
            <a:ext cx="5233085" cy="3481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68" y="5077835"/>
            <a:ext cx="4015687" cy="113240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63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속성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태그명으로 태그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</a:t>
            </a:r>
            <a:r>
              <a:rPr lang="ko-KR" altLang="en-US" sz="1600" smtClean="0"/>
              <a:t>의</a:t>
            </a:r>
            <a:r>
              <a:rPr lang="en-US" altLang="ko-KR" sz="1600" smtClean="0"/>
              <a:t> select(‘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’) </a:t>
            </a:r>
            <a:r>
              <a:rPr lang="ko-KR" altLang="en-US" sz="1600" smtClean="0"/>
              <a:t>함수를 이용하면 </a:t>
            </a:r>
            <a:r>
              <a:rPr lang="en-US" altLang="ko-KR" sz="1600" smtClean="0"/>
              <a:t>HTML </a:t>
            </a:r>
            <a:r>
              <a:rPr lang="ko-KR" altLang="en-US" sz="1600" smtClean="0"/>
              <a:t>내에서 입력한 조건을 만족하는 모든 태그 선택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조건 부분에는 해당 태그의 태그명이나 속성값을 지정하거나 태그 간의 구조를 지정할 수도 있음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" y="2597360"/>
            <a:ext cx="5233085" cy="34811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0" y="2597360"/>
            <a:ext cx="3690980" cy="2057662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2180647" y="3863175"/>
            <a:ext cx="1960032" cy="126000"/>
          </a:xfrm>
          <a:prstGeom prst="borderCallout1">
            <a:avLst>
              <a:gd name="adj1" fmla="val 8132"/>
              <a:gd name="adj2" fmla="val 99291"/>
              <a:gd name="adj3" fmla="val 50901"/>
              <a:gd name="adj4" fmla="val 17122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2186401" y="3998323"/>
            <a:ext cx="1954278" cy="126000"/>
          </a:xfrm>
          <a:prstGeom prst="borderCallout1">
            <a:avLst>
              <a:gd name="adj1" fmla="val 8132"/>
              <a:gd name="adj2" fmla="val 99291"/>
              <a:gd name="adj3" fmla="val 44055"/>
              <a:gd name="adj4" fmla="val 1721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2183529" y="4133471"/>
            <a:ext cx="2160000" cy="126000"/>
          </a:xfrm>
          <a:prstGeom prst="borderCallout1">
            <a:avLst>
              <a:gd name="adj1" fmla="val 8132"/>
              <a:gd name="adj2" fmla="val 99291"/>
              <a:gd name="adj3" fmla="val 37208"/>
              <a:gd name="adj4" fmla="val 15577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2180655" y="4259993"/>
            <a:ext cx="2232000" cy="126000"/>
          </a:xfrm>
          <a:prstGeom prst="borderCallout1">
            <a:avLst>
              <a:gd name="adj1" fmla="val 8132"/>
              <a:gd name="adj2" fmla="val 99291"/>
              <a:gd name="adj3" fmla="val 50900"/>
              <a:gd name="adj4" fmla="val 15074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2186410" y="5033493"/>
            <a:ext cx="2016000" cy="126000"/>
          </a:xfrm>
          <a:prstGeom prst="borderCallout1">
            <a:avLst>
              <a:gd name="adj1" fmla="val 8132"/>
              <a:gd name="adj2" fmla="val 99291"/>
              <a:gd name="adj3" fmla="val -448884"/>
              <a:gd name="adj4" fmla="val 1670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729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9" name="Picture 2" descr="Image result for íë³¸ì¡°ì¬ ìì´ì½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6818" y="2368553"/>
            <a:ext cx="1301751" cy="1431925"/>
          </a:xfrm>
          <a:prstGeom prst="rect">
            <a:avLst/>
          </a:prstGeom>
          <a:noFill/>
        </p:spPr>
      </p:pic>
      <p:grpSp>
        <p:nvGrpSpPr>
          <p:cNvPr id="2" name="Group 15"/>
          <p:cNvGrpSpPr/>
          <p:nvPr/>
        </p:nvGrpSpPr>
        <p:grpSpPr>
          <a:xfrm>
            <a:off x="605638" y="1834511"/>
            <a:ext cx="3188980" cy="3188980"/>
            <a:chOff x="959754" y="1752188"/>
            <a:chExt cx="3188980" cy="3188980"/>
          </a:xfrm>
        </p:grpSpPr>
        <p:sp>
          <p:nvSpPr>
            <p:cNvPr id="11" name="Block Arc 3"/>
            <p:cNvSpPr/>
            <p:nvPr/>
          </p:nvSpPr>
          <p:spPr>
            <a:xfrm>
              <a:off x="959754" y="1752188"/>
              <a:ext cx="3188980" cy="3188980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1615481" y="3172275"/>
              <a:ext cx="1872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표본조사를 통한 마케팅 설계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5349385" y="1834511"/>
            <a:ext cx="3188980" cy="3188980"/>
            <a:chOff x="959754" y="1752188"/>
            <a:chExt cx="3188980" cy="3188980"/>
          </a:xfrm>
        </p:grpSpPr>
        <p:sp>
          <p:nvSpPr>
            <p:cNvPr id="14" name="Block Arc 20"/>
            <p:cNvSpPr/>
            <p:nvPr/>
          </p:nvSpPr>
          <p:spPr>
            <a:xfrm>
              <a:off x="959754" y="1752188"/>
              <a:ext cx="3188980" cy="3188980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9"/>
            <p:cNvSpPr txBox="1"/>
            <p:nvPr/>
          </p:nvSpPr>
          <p:spPr>
            <a:xfrm>
              <a:off x="1615481" y="3172275"/>
              <a:ext cx="1872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전수조사를 통한 마케팅 설계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38" y="2617464"/>
            <a:ext cx="594073" cy="4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4029670" y="2924175"/>
            <a:ext cx="1266825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245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속성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속성값으로 태그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</a:t>
            </a:r>
            <a:r>
              <a:rPr lang="ko-KR" altLang="en-US" sz="1600" smtClean="0"/>
              <a:t>의</a:t>
            </a:r>
            <a:r>
              <a:rPr lang="en-US" altLang="ko-KR" sz="1600" smtClean="0"/>
              <a:t> select(‘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’)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 </a:t>
            </a:r>
            <a:r>
              <a:rPr lang="ko-KR" altLang="en-US" sz="1600" smtClean="0"/>
              <a:t>부분에 샵</a:t>
            </a:r>
            <a:r>
              <a:rPr lang="en-US" altLang="ko-KR" sz="1600" smtClean="0"/>
              <a:t>(#) </a:t>
            </a:r>
            <a:r>
              <a:rPr lang="ko-KR" altLang="en-US" sz="1600" smtClean="0"/>
              <a:t>기호 뒤에 값을 넣거나 점</a:t>
            </a:r>
            <a:r>
              <a:rPr lang="en-US" altLang="ko-KR" sz="1600" smtClean="0"/>
              <a:t>(.) </a:t>
            </a:r>
            <a:r>
              <a:rPr lang="ko-KR" altLang="en-US" sz="1600" smtClean="0"/>
              <a:t>뒤에</a:t>
            </a:r>
            <a:r>
              <a:rPr lang="en-US" altLang="ko-KR" sz="1600" smtClean="0"/>
              <a:t> </a:t>
            </a:r>
            <a:r>
              <a:rPr lang="ko-KR" altLang="en-US" sz="1600" smtClean="0"/>
              <a:t>값을 넣는 방식으로 조건 지정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" y="2528351"/>
            <a:ext cx="5233085" cy="34811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20" y="1882596"/>
            <a:ext cx="3454626" cy="2178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20" y="4061323"/>
            <a:ext cx="3439703" cy="1163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260" y="5217164"/>
            <a:ext cx="3447164" cy="1156516"/>
          </a:xfrm>
          <a:prstGeom prst="rect">
            <a:avLst/>
          </a:prstGeom>
        </p:spPr>
      </p:pic>
      <p:sp>
        <p:nvSpPr>
          <p:cNvPr id="14" name="설명선 1 13"/>
          <p:cNvSpPr/>
          <p:nvPr/>
        </p:nvSpPr>
        <p:spPr>
          <a:xfrm>
            <a:off x="1956602" y="3668145"/>
            <a:ext cx="3314138" cy="912481"/>
          </a:xfrm>
          <a:prstGeom prst="borderCallout1">
            <a:avLst>
              <a:gd name="adj1" fmla="val 8132"/>
              <a:gd name="adj2" fmla="val 99291"/>
              <a:gd name="adj3" fmla="val -35753"/>
              <a:gd name="adj4" fmla="val 10818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2193976" y="3937934"/>
            <a:ext cx="1954278" cy="126000"/>
          </a:xfrm>
          <a:prstGeom prst="borderCallout1">
            <a:avLst>
              <a:gd name="adj1" fmla="val 8132"/>
              <a:gd name="adj2" fmla="val 99291"/>
              <a:gd name="adj3" fmla="val 872465"/>
              <a:gd name="adj4" fmla="val 16989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148254" y="3922524"/>
            <a:ext cx="1450289" cy="22626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78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상위 구조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구조로 위치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정보가 담긴 태그의 속성만으로 찾기가 어려울 경우 부모 태그 아래에 있는지 등의 정보를 추가해서 정보를 찾을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단계 아래를 의미할 때는 </a:t>
            </a:r>
            <a:r>
              <a:rPr lang="en-US" altLang="ko-KR" sz="1600" smtClean="0"/>
              <a:t>‘&gt;’ </a:t>
            </a:r>
            <a:r>
              <a:rPr lang="ko-KR" altLang="en-US" sz="1600" smtClean="0"/>
              <a:t>기호를</a:t>
            </a:r>
            <a:r>
              <a:rPr lang="en-US" altLang="ko-KR" sz="1600" smtClean="0"/>
              <a:t> </a:t>
            </a:r>
            <a:r>
              <a:rPr lang="ko-KR" altLang="en-US" sz="1600" smtClean="0"/>
              <a:t>사용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여러 단계</a:t>
            </a:r>
            <a:r>
              <a:rPr lang="en-US" altLang="ko-KR" sz="1600" smtClean="0"/>
              <a:t>(</a:t>
            </a:r>
            <a:r>
              <a:rPr lang="ko-KR" altLang="en-US" sz="1600" smtClean="0"/>
              <a:t>한 단계도 포함</a:t>
            </a:r>
            <a:r>
              <a:rPr lang="en-US" altLang="ko-KR" sz="1600" smtClean="0"/>
              <a:t>) </a:t>
            </a:r>
            <a:r>
              <a:rPr lang="ko-KR" altLang="en-US" sz="1600" smtClean="0"/>
              <a:t>아래를 의미할 때는 띄어쓰기</a:t>
            </a:r>
            <a:r>
              <a:rPr lang="en-US" altLang="ko-KR" sz="1600" smtClean="0"/>
              <a:t>(‘ ‘)</a:t>
            </a:r>
            <a:r>
              <a:rPr lang="ko-KR" altLang="en-US" sz="1600" smtClean="0"/>
              <a:t>를 사용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" y="2778521"/>
            <a:ext cx="4783898" cy="3182332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664898" y="3821503"/>
            <a:ext cx="914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13" y="3775534"/>
            <a:ext cx="4140165" cy="103195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1817298" y="3933645"/>
            <a:ext cx="1538377" cy="57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012830" y="4051539"/>
            <a:ext cx="1774166" cy="57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95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그룹에서 하나의 태그 선택하기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그룹에서 하나의 태그만 선택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" y="1907256"/>
            <a:ext cx="4783898" cy="31823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14" y="2630700"/>
            <a:ext cx="4138959" cy="999690"/>
          </a:xfrm>
          <a:prstGeom prst="rect">
            <a:avLst/>
          </a:prstGeom>
        </p:spPr>
      </p:pic>
      <p:sp>
        <p:nvSpPr>
          <p:cNvPr id="10" name="설명선 1 9"/>
          <p:cNvSpPr/>
          <p:nvPr/>
        </p:nvSpPr>
        <p:spPr>
          <a:xfrm>
            <a:off x="1995574" y="3066669"/>
            <a:ext cx="1808675" cy="125108"/>
          </a:xfrm>
          <a:prstGeom prst="borderCallout1">
            <a:avLst>
              <a:gd name="adj1" fmla="val 8132"/>
              <a:gd name="adj2" fmla="val 99291"/>
              <a:gd name="adj3" fmla="val 231214"/>
              <a:gd name="adj4" fmla="val 20996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1995574" y="4133526"/>
            <a:ext cx="1894939" cy="110673"/>
          </a:xfrm>
          <a:prstGeom prst="borderCallout1">
            <a:avLst>
              <a:gd name="adj1" fmla="val 8132"/>
              <a:gd name="adj2" fmla="val 99291"/>
              <a:gd name="adj3" fmla="val -641771"/>
              <a:gd name="adj4" fmla="val 301464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38877"/>
              </p:ext>
            </p:extLst>
          </p:nvPr>
        </p:nvGraphicFramePr>
        <p:xfrm>
          <a:off x="5117370" y="4062565"/>
          <a:ext cx="3375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98">
                  <a:extLst>
                    <a:ext uri="{9D8B030D-6E8A-4147-A177-3AD203B41FA5}">
                      <a16:colId xmlns:a16="http://schemas.microsoft.com/office/drawing/2014/main" val="144918020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45989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tags[0]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바나나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4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tags[1]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파인애플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94522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41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14" y="2743573"/>
            <a:ext cx="4140165" cy="8691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그룹에서 하나의 태그 선택하기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그룹에서 반복문으로 태그 하나씩 선택하기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6" y="1907256"/>
            <a:ext cx="4783898" cy="3182332"/>
          </a:xfrm>
          <a:prstGeom prst="rect">
            <a:avLst/>
          </a:prstGeom>
        </p:spPr>
      </p:pic>
      <p:sp>
        <p:nvSpPr>
          <p:cNvPr id="10" name="설명선 1 9"/>
          <p:cNvSpPr/>
          <p:nvPr/>
        </p:nvSpPr>
        <p:spPr>
          <a:xfrm>
            <a:off x="1995574" y="3066669"/>
            <a:ext cx="1808675" cy="125108"/>
          </a:xfrm>
          <a:prstGeom prst="borderCallout1">
            <a:avLst>
              <a:gd name="adj1" fmla="val 8132"/>
              <a:gd name="adj2" fmla="val 99291"/>
              <a:gd name="adj3" fmla="val 231214"/>
              <a:gd name="adj4" fmla="val 20423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1995574" y="4133526"/>
            <a:ext cx="1894939" cy="110673"/>
          </a:xfrm>
          <a:prstGeom prst="borderCallout1">
            <a:avLst>
              <a:gd name="adj1" fmla="val 8132"/>
              <a:gd name="adj2" fmla="val 99291"/>
              <a:gd name="adj3" fmla="val -595004"/>
              <a:gd name="adj4" fmla="val 19585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38877"/>
              </p:ext>
            </p:extLst>
          </p:nvPr>
        </p:nvGraphicFramePr>
        <p:xfrm>
          <a:off x="5117370" y="4062565"/>
          <a:ext cx="3375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98">
                  <a:extLst>
                    <a:ext uri="{9D8B030D-6E8A-4147-A177-3AD203B41FA5}">
                      <a16:colId xmlns:a16="http://schemas.microsoft.com/office/drawing/2014/main" val="144918020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45989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tags[0]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바나나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4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tags[1]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파인애플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9452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72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07" y="2757847"/>
            <a:ext cx="3712795" cy="15553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2" y="2286806"/>
            <a:ext cx="5233085" cy="34811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선택한</a:t>
            </a:r>
            <a:r>
              <a:rPr lang="en-US" altLang="ko-KR" sz="2000" smtClean="0"/>
              <a:t> </a:t>
            </a:r>
            <a:r>
              <a:rPr lang="ko-KR" altLang="en-US" sz="2000" smtClean="0"/>
              <a:t>태그에서 정보 가져오기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.text: </a:t>
            </a:r>
            <a:r>
              <a:rPr lang="ko-KR" altLang="en-US" sz="1800" smtClean="0"/>
              <a:t>선택한 태그에서 화면에 보이는 글 부분 가져오기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[‘</a:t>
            </a:r>
            <a:r>
              <a:rPr lang="ko-KR" altLang="en-US" sz="1800" smtClean="0"/>
              <a:t>속성명</a:t>
            </a:r>
            <a:r>
              <a:rPr lang="en-US" altLang="ko-KR" sz="1800" smtClean="0"/>
              <a:t>‘]: </a:t>
            </a:r>
            <a:r>
              <a:rPr lang="ko-KR" altLang="en-US" sz="1800" smtClean="0"/>
              <a:t>선택한 태그에서 태그 내 속성의 값 가져오기</a:t>
            </a:r>
            <a:endParaRPr lang="en-US" altLang="ko-KR" sz="1800"/>
          </a:p>
        </p:txBody>
      </p:sp>
      <p:sp>
        <p:nvSpPr>
          <p:cNvPr id="11" name="설명선 1 10"/>
          <p:cNvSpPr/>
          <p:nvPr/>
        </p:nvSpPr>
        <p:spPr>
          <a:xfrm>
            <a:off x="2176728" y="4089563"/>
            <a:ext cx="3085385" cy="111501"/>
          </a:xfrm>
          <a:prstGeom prst="borderCallout1">
            <a:avLst>
              <a:gd name="adj1" fmla="val 8132"/>
              <a:gd name="adj2" fmla="val 99291"/>
              <a:gd name="adj3" fmla="val -811629"/>
              <a:gd name="adj4" fmla="val 13434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실습</a:t>
            </a:r>
            <a:r>
              <a:rPr lang="en-US" altLang="ko-KR" sz="2000" smtClean="0"/>
              <a:t>(</a:t>
            </a:r>
            <a:r>
              <a:rPr lang="ko-KR" altLang="en-US" sz="2000" smtClean="0"/>
              <a:t>멜론 사이트 노래 순위 정보 크롤링</a:t>
            </a:r>
            <a:r>
              <a:rPr lang="en-US" altLang="ko-KR" sz="2000" smtClean="0"/>
              <a:t>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Chrome Driver</a:t>
            </a:r>
            <a:r>
              <a:rPr lang="ko-KR" altLang="en-US" sz="1800" smtClean="0"/>
              <a:t>를 이용해 </a:t>
            </a:r>
            <a:r>
              <a:rPr lang="en-US" altLang="ko-KR" sz="1800" smtClean="0">
                <a:hlinkClick r:id="rId3"/>
              </a:rPr>
              <a:t>http://www.melon.com/chart/index.htm</a:t>
            </a:r>
            <a:r>
              <a:rPr lang="en-US" altLang="ko-KR" sz="1800" smtClean="0"/>
              <a:t> </a:t>
            </a:r>
            <a:r>
              <a:rPr lang="ko-KR" altLang="en-US" sz="1800" smtClean="0"/>
              <a:t>접속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BeautifulSoup</a:t>
            </a:r>
            <a:r>
              <a:rPr lang="ko-KR" altLang="en-US" sz="1800" smtClean="0"/>
              <a:t>을 이용해 멜론차트에서 </a:t>
            </a:r>
            <a:r>
              <a:rPr lang="en-US" altLang="ko-KR" sz="1800" smtClean="0"/>
              <a:t>Top100</a:t>
            </a:r>
            <a:r>
              <a:rPr lang="ko-KR" altLang="en-US" sz="1800" smtClean="0"/>
              <a:t>의</a:t>
            </a:r>
            <a:r>
              <a:rPr lang="en-US" altLang="ko-KR" sz="1800" smtClean="0"/>
              <a:t> </a:t>
            </a:r>
            <a:r>
              <a:rPr lang="ko-KR" altLang="en-US" sz="1800" smtClean="0"/>
              <a:t>노래 정보</a:t>
            </a:r>
            <a:r>
              <a:rPr lang="en-US" altLang="ko-KR" sz="1800" smtClean="0"/>
              <a:t>(</a:t>
            </a:r>
            <a:r>
              <a:rPr lang="ko-KR" altLang="en-US" sz="1800" smtClean="0"/>
              <a:t>날짜</a:t>
            </a:r>
            <a:r>
              <a:rPr lang="en-US" altLang="ko-KR" sz="1800" smtClean="0"/>
              <a:t>, </a:t>
            </a:r>
            <a:r>
              <a:rPr lang="ko-KR" altLang="en-US" sz="1800" smtClean="0"/>
              <a:t>순위</a:t>
            </a:r>
            <a:r>
              <a:rPr lang="en-US" altLang="ko-KR" sz="1800" smtClean="0"/>
              <a:t>, </a:t>
            </a:r>
            <a:r>
              <a:rPr lang="ko-KR" altLang="en-US" sz="1800" smtClean="0"/>
              <a:t>타이틀</a:t>
            </a:r>
            <a:r>
              <a:rPr lang="en-US" altLang="ko-KR" sz="1800" smtClean="0"/>
              <a:t>, </a:t>
            </a:r>
            <a:r>
              <a:rPr lang="ko-KR" altLang="en-US" sz="1800" smtClean="0"/>
              <a:t>가수 수집</a:t>
            </a:r>
            <a:r>
              <a:rPr lang="en-US" altLang="ko-KR" sz="1800" smtClean="0"/>
              <a:t>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수집 데이터 엑셀에 저장하기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11" y="2484820"/>
            <a:ext cx="5012259" cy="387599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05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크롤링 방식의 장단점 비교</a:t>
            </a:r>
            <a:endParaRPr lang="en-US" altLang="ko-KR" sz="200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35678"/>
              </p:ext>
            </p:extLst>
          </p:nvPr>
        </p:nvGraphicFramePr>
        <p:xfrm>
          <a:off x="733246" y="1483263"/>
          <a:ext cx="82209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0324">
                  <a:extLst>
                    <a:ext uri="{9D8B030D-6E8A-4147-A177-3AD203B41FA5}">
                      <a16:colId xmlns:a16="http://schemas.microsoft.com/office/drawing/2014/main" val="300105799"/>
                    </a:ext>
                  </a:extLst>
                </a:gridCol>
                <a:gridCol w="2740324">
                  <a:extLst>
                    <a:ext uri="{9D8B030D-6E8A-4147-A177-3AD203B41FA5}">
                      <a16:colId xmlns:a16="http://schemas.microsoft.com/office/drawing/2014/main" val="385796747"/>
                    </a:ext>
                  </a:extLst>
                </a:gridCol>
                <a:gridCol w="2740324">
                  <a:extLst>
                    <a:ext uri="{9D8B030D-6E8A-4147-A177-3AD203B41FA5}">
                      <a16:colId xmlns:a16="http://schemas.microsoft.com/office/drawing/2014/main" val="4256979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Selenium+BeautifulSoup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Selenium</a:t>
                      </a:r>
                      <a:r>
                        <a:rPr lang="ko-KR" altLang="en-US" smtClean="0"/>
                        <a:t>만 사용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86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접속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HTML </a:t>
                      </a:r>
                      <a:r>
                        <a:rPr lang="ko-KR" altLang="en-US" smtClean="0"/>
                        <a:t>정보 다운로드 후 브라우저 영향 없음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연결 유지 필요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51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동작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불가능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클릭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입력 등 조작 가능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72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크롤링 속도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빠름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느림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0261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47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5955" y="2909283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</a:t>
            </a:r>
            <a:r>
              <a:rPr lang="en-US" altLang="ko-KR" smtClean="0"/>
              <a:t>Ⅰ</a:t>
            </a:r>
            <a:br>
              <a:rPr lang="en-US" altLang="ko-KR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서울 주유소 가격 비교 </a:t>
            </a:r>
            <a:r>
              <a:rPr lang="en-US" altLang="ko-KR" sz="2400" smtClean="0"/>
              <a:t>-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13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5955" y="2909283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</a:t>
            </a:r>
            <a:r>
              <a:rPr lang="en-US" altLang="ko-KR" smtClean="0"/>
              <a:t>Ⅱ</a:t>
            </a:r>
            <a:br>
              <a:rPr lang="en-US" altLang="ko-KR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중국인 관광객 수 분석 </a:t>
            </a:r>
            <a:r>
              <a:rPr lang="en-US" altLang="ko-KR" sz="2400" smtClean="0"/>
              <a:t>-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03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5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</TotalTime>
  <Words>4094</Words>
  <Application>Microsoft Office PowerPoint</Application>
  <PresentationFormat>화면 슬라이드 쇼(4:3)</PresentationFormat>
  <Paragraphs>772</Paragraphs>
  <Slides>99</Slides>
  <Notes>90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游ゴシック</vt:lpstr>
      <vt:lpstr>맑은 고딕</vt:lpstr>
      <vt:lpstr>-웹윤고딕140</vt:lpstr>
      <vt:lpstr>Arial</vt:lpstr>
      <vt:lpstr>Calibri</vt:lpstr>
      <vt:lpstr>Wingdings</vt:lpstr>
      <vt:lpstr>표지</vt:lpstr>
      <vt:lpstr>데이터 분석 실무 with 파이썬</vt:lpstr>
      <vt:lpstr>인공지능과 빅데이터 대한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분석을 위한 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Ⅰ - 서울 주유소 가격 비교 -</vt:lpstr>
      <vt:lpstr>데이터 분석 Ⅱ - 중국인 관광객 수 분석 -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Redsun</dc:creator>
  <cp:lastModifiedBy>Byung-Joo Shin</cp:lastModifiedBy>
  <cp:revision>80</cp:revision>
  <cp:lastPrinted>2023-05-11T00:36:46Z</cp:lastPrinted>
  <dcterms:created xsi:type="dcterms:W3CDTF">2021-09-13T13:36:12Z</dcterms:created>
  <dcterms:modified xsi:type="dcterms:W3CDTF">2023-05-18T13:30:43Z</dcterms:modified>
</cp:coreProperties>
</file>